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d9ea251161dc52e52cb5fef5ac721efd076bee3f.jp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</a:path>
            </a:pathLst>
          </a:custGeom>
          <a:blipFill>
            <a:blip r:embed="rId1"/>
            <a:srcRect l="0" r="0" t="7796" b="7796"/>
            <a:stretch/>
          </a:blip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731519" y="5473446"/>
            <a:ext cx="10728960" cy="9525"/>
          </a:xfrm>
          <a:prstGeom prst="rect">
            <a:avLst/>
          </a:prstGeom>
          <a:solidFill>
            <a:srgbClr val="FFFFFF">
              <a:alpha val="5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731520" y="1723241"/>
            <a:ext cx="10728960" cy="3529224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4800" b="1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История Руси: от ранних государств до современной интерпретации</a:t>
            </a:r>
            <a:endParaRPr lang="en-US" sz="4800" dirty="0"/>
          </a:p>
        </p:txBody>
      </p:sp>
      <p:sp>
        <p:nvSpPr>
          <p:cNvPr id="8" name="Text 6"/>
          <p:cNvSpPr/>
          <p:nvPr/>
        </p:nvSpPr>
        <p:spPr>
          <a:xfrm>
            <a:off x="731520" y="395836"/>
            <a:ext cx="1097280" cy="10972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731520" y="5712716"/>
            <a:ext cx="10728960" cy="82333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600" dirty="0">
                <a:solidFill>
                  <a:srgbClr val="FFFFFF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Политические, культурные и социальные трансформации на протяжении веков</a:t>
            </a:r>
            <a:endParaRPr lang="en-US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095996" y="2143743"/>
            <a:ext cx="9525" cy="3657600"/>
          </a:xfrm>
          <a:custGeom>
            <a:avLst/>
            <a:gdLst/>
            <a:ahLst/>
            <a:cxnLst/>
            <a:rect l="l" t="t" r="r" b="b"/>
            <a:pathLst>
              <a:path w="9525" h="3657600">
                <a:moveTo>
                  <a:pt x="0" y="0"/>
                </a:moveTo>
                <a:lnTo>
                  <a:pt x="9525" y="3657600"/>
                </a:lnTo>
              </a:path>
            </a:pathLst>
          </a:custGeom>
          <a:noFill/>
          <a:ln w="12700">
            <a:solidFill>
              <a:srgbClr val="D9D9D9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640079" y="2143743"/>
            <a:ext cx="10911840" cy="9525"/>
          </a:xfrm>
          <a:custGeom>
            <a:avLst/>
            <a:gdLst/>
            <a:ahLst/>
            <a:cxnLst/>
            <a:rect l="l" t="t" r="r" b="b"/>
            <a:pathLst>
              <a:path w="10911840" h="9525">
                <a:moveTo>
                  <a:pt x="0" y="0"/>
                </a:moveTo>
                <a:lnTo>
                  <a:pt x="10911840" y="9525"/>
                </a:lnTo>
              </a:path>
            </a:pathLst>
          </a:custGeom>
          <a:noFill/>
          <a:ln w="12700">
            <a:solidFill>
              <a:srgbClr val="D9D9D9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640080" y="1164617"/>
            <a:ext cx="10881360" cy="10672"/>
          </a:xfrm>
          <a:custGeom>
            <a:avLst/>
            <a:gdLst/>
            <a:ahLst/>
            <a:cxnLst/>
            <a:rect l="l" t="t" r="r" b="b"/>
            <a:pathLst>
              <a:path w="10881360" h="10672">
                <a:moveTo>
                  <a:pt x="0" y="0"/>
                </a:moveTo>
                <a:lnTo>
                  <a:pt x="10881360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 /</a:t>
            </a:r>
            <a:endParaRPr lang="en-US" sz="800" dirty="0"/>
          </a:p>
        </p:txBody>
      </p:sp>
      <p:sp>
        <p:nvSpPr>
          <p:cNvPr id="7" name="Text 5"/>
          <p:cNvSpPr/>
          <p:nvPr/>
        </p:nvSpPr>
        <p:spPr>
          <a:xfrm>
            <a:off x="640079" y="1"/>
            <a:ext cx="10915441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Социальные и культурные изменения в Российской империи</a:t>
            </a:r>
            <a:endParaRPr lang="en-US" sz="2400" dirty="0"/>
          </a:p>
        </p:txBody>
      </p:sp>
      <p:sp>
        <p:nvSpPr>
          <p:cNvPr id="8" name="Text 6"/>
          <p:cNvSpPr/>
          <p:nvPr/>
        </p:nvSpPr>
        <p:spPr>
          <a:xfrm>
            <a:off x="857765" y="6309360"/>
            <a:ext cx="7877385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История Руси: от ранних государств до современной интерпретации</a:t>
            </a:r>
            <a:endParaRPr lang="en-US" sz="800" dirty="0"/>
          </a:p>
        </p:txBody>
      </p:sp>
      <p:sp>
        <p:nvSpPr>
          <p:cNvPr id="9" name="Text 7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10</a:t>
            </a:r>
            <a:endParaRPr lang="en-US" sz="800" dirty="0"/>
          </a:p>
        </p:txBody>
      </p:sp>
      <p:sp>
        <p:nvSpPr>
          <p:cNvPr id="10" name="Text 8"/>
          <p:cNvSpPr/>
          <p:nvPr/>
        </p:nvSpPr>
        <p:spPr>
          <a:xfrm>
            <a:off x="6278876" y="2315048"/>
            <a:ext cx="4815843" cy="335023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До реформ Петра I культура в России была традиционной и сосредоточенной на религиозных темах.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С реформами Петра I началось активное заимствование европейских культурных практик, что обогатило искусство и литературу.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Культурные достижения, такие как развитие театра и живописи, способствовали формированию нового общественного сознания.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Новые жанры и стили в искусстве, например, реализм, отражали стремление общества к модернизации и переменам.</a:t>
            </a:r>
            <a:endParaRPr lang="en-US" sz="1400" dirty="0"/>
          </a:p>
        </p:txBody>
      </p:sp>
      <p:sp>
        <p:nvSpPr>
          <p:cNvPr id="11" name="Text 9"/>
          <p:cNvSpPr/>
          <p:nvPr/>
        </p:nvSpPr>
        <p:spPr>
          <a:xfrm>
            <a:off x="822959" y="2326623"/>
            <a:ext cx="4815840" cy="333866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До реформ Петра I наука в России развивалась медленно и была изолирована от европейских тенденций.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Реформа Петра I привела к созданию академий и университетов, что ускорило научный прогресс.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Научные открытия, такие как работы Ломоносова в области химии и физики, способствовали развитию технологий.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Появление научных обществ, например, Российской академии наук, способствовало обмену знаниями и идеями.</a:t>
            </a:r>
            <a:endParaRPr lang="en-US" sz="1400" dirty="0"/>
          </a:p>
        </p:txBody>
      </p:sp>
      <p:sp>
        <p:nvSpPr>
          <p:cNvPr id="12" name="Text 10"/>
          <p:cNvSpPr/>
          <p:nvPr/>
        </p:nvSpPr>
        <p:spPr>
          <a:xfrm>
            <a:off x="6096000" y="1605870"/>
            <a:ext cx="5455923" cy="526298"/>
          </a:xfrm>
          <a:prstGeom prst="rect">
            <a:avLst/>
          </a:pr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6096000" y="1743030"/>
            <a:ext cx="5455923" cy="25197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Культурное развитие</a:t>
            </a:r>
            <a:endParaRPr lang="en-US" sz="1800" dirty="0"/>
          </a:p>
        </p:txBody>
      </p:sp>
      <p:sp>
        <p:nvSpPr>
          <p:cNvPr id="14" name="Text 12"/>
          <p:cNvSpPr/>
          <p:nvPr/>
        </p:nvSpPr>
        <p:spPr>
          <a:xfrm>
            <a:off x="640079" y="1605870"/>
            <a:ext cx="5455920" cy="526298"/>
          </a:xfrm>
          <a:prstGeom prst="rect">
            <a:avLst/>
          </a:pr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5" name="Text 13"/>
          <p:cNvSpPr/>
          <p:nvPr/>
        </p:nvSpPr>
        <p:spPr>
          <a:xfrm>
            <a:off x="640079" y="1743030"/>
            <a:ext cx="5455920" cy="25197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Научные достижения</a:t>
            </a:r>
            <a:endParaRPr lang="en-US" sz="1800" dirty="0"/>
          </a:p>
        </p:txBody>
      </p:sp>
      <p:sp>
        <p:nvSpPr>
          <p:cNvPr id="16" name="Text 14"/>
          <p:cNvSpPr/>
          <p:nvPr/>
        </p:nvSpPr>
        <p:spPr>
          <a:xfrm>
            <a:off x="5676014" y="1424763"/>
            <a:ext cx="839972" cy="839972"/>
          </a:xfrm>
          <a:custGeom>
            <a:avLst/>
            <a:gdLst/>
            <a:ahLst/>
            <a:cxnLst/>
            <a:rect l="l" t="t" r="r" b="b"/>
            <a:pathLst>
              <a:path w="839972" h="839972">
                <a:moveTo>
                  <a:pt x="0" y="419986"/>
                </a:moveTo>
                <a:cubicBezTo>
                  <a:pt x="0" y="188036"/>
                  <a:pt x="188036" y="0"/>
                  <a:pt x="419986" y="0"/>
                </a:cubicBezTo>
                <a:cubicBezTo>
                  <a:pt x="651936" y="0"/>
                  <a:pt x="839972" y="188036"/>
                  <a:pt x="839972" y="419986"/>
                </a:cubicBezTo>
                <a:cubicBezTo>
                  <a:pt x="839972" y="651936"/>
                  <a:pt x="651936" y="839972"/>
                  <a:pt x="419986" y="839972"/>
                </a:cubicBezTo>
                <a:cubicBezTo>
                  <a:pt x="188036" y="839972"/>
                  <a:pt x="0" y="651936"/>
                  <a:pt x="0" y="419986"/>
                </a:cubicBezTo>
              </a:path>
            </a:pathLst>
          </a:custGeom>
          <a:solidFill>
            <a:srgbClr val="FFFFFF"/>
          </a:solidFill>
          <a:ln w="28575">
            <a:solidFill>
              <a:srgbClr val="F2F2F2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5766014" y="1471563"/>
            <a:ext cx="659972" cy="74637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VS</a:t>
            </a:r>
            <a:endParaRPr lang="en-US" sz="1600" dirty="0"/>
          </a:p>
        </p:txBody>
      </p:sp>
      <p:sp>
        <p:nvSpPr>
          <p:cNvPr id="18" name="Text 16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40080" y="1164617"/>
            <a:ext cx="10881360" cy="10672"/>
          </a:xfrm>
          <a:custGeom>
            <a:avLst/>
            <a:gdLst/>
            <a:ahLst/>
            <a:cxnLst/>
            <a:rect l="l" t="t" r="r" b="b"/>
            <a:pathLst>
              <a:path w="10881360" h="10672">
                <a:moveTo>
                  <a:pt x="0" y="0"/>
                </a:moveTo>
                <a:lnTo>
                  <a:pt x="10881360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 /</a:t>
            </a:r>
            <a:endParaRPr lang="en-US" sz="800" dirty="0"/>
          </a:p>
        </p:txBody>
      </p:sp>
      <p:sp>
        <p:nvSpPr>
          <p:cNvPr id="5" name="Text 3"/>
          <p:cNvSpPr/>
          <p:nvPr/>
        </p:nvSpPr>
        <p:spPr>
          <a:xfrm>
            <a:off x="1118216" y="3948597"/>
            <a:ext cx="685241" cy="685241"/>
          </a:xfrm>
          <a:custGeom>
            <a:avLst/>
            <a:gdLst/>
            <a:ahLst/>
            <a:cxnLst/>
            <a:rect l="l" t="t" r="r" b="b"/>
            <a:pathLst>
              <a:path w="685241" h="685241">
                <a:moveTo>
                  <a:pt x="0" y="342621"/>
                </a:moveTo>
                <a:cubicBezTo>
                  <a:pt x="0" y="153398"/>
                  <a:pt x="153398" y="0"/>
                  <a:pt x="342621" y="0"/>
                </a:cubicBezTo>
                <a:cubicBezTo>
                  <a:pt x="531843" y="0"/>
                  <a:pt x="685241" y="153398"/>
                  <a:pt x="685241" y="342621"/>
                </a:cubicBezTo>
                <a:cubicBezTo>
                  <a:pt x="685241" y="531843"/>
                  <a:pt x="531843" y="685241"/>
                  <a:pt x="342621" y="685241"/>
                </a:cubicBezTo>
                <a:cubicBezTo>
                  <a:pt x="153398" y="685241"/>
                  <a:pt x="0" y="531843"/>
                  <a:pt x="0" y="342621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1208216" y="3995397"/>
            <a:ext cx="505241" cy="59164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1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015669" y="3846050"/>
            <a:ext cx="890334" cy="890334"/>
          </a:xfrm>
          <a:custGeom>
            <a:avLst/>
            <a:gdLst/>
            <a:ahLst/>
            <a:cxnLst/>
            <a:rect l="l" t="t" r="r" b="b"/>
            <a:pathLst>
              <a:path w="890334" h="890334">
                <a:moveTo>
                  <a:pt x="0" y="445167"/>
                </a:moveTo>
                <a:cubicBezTo>
                  <a:pt x="0" y="199310"/>
                  <a:pt x="199310" y="0"/>
                  <a:pt x="445167" y="0"/>
                </a:cubicBezTo>
                <a:cubicBezTo>
                  <a:pt x="691024" y="0"/>
                  <a:pt x="890334" y="199310"/>
                  <a:pt x="890334" y="445167"/>
                </a:cubicBezTo>
                <a:cubicBezTo>
                  <a:pt x="890334" y="691024"/>
                  <a:pt x="691024" y="890334"/>
                  <a:pt x="445167" y="890334"/>
                </a:cubicBezTo>
                <a:cubicBezTo>
                  <a:pt x="199310" y="890334"/>
                  <a:pt x="0" y="691024"/>
                  <a:pt x="0" y="445167"/>
                </a:cubicBez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 flipH="1" flipV="1">
            <a:off x="1460836" y="2969938"/>
            <a:ext cx="2114413" cy="876113"/>
          </a:xfrm>
          <a:custGeom>
            <a:avLst/>
            <a:gdLst/>
            <a:ahLst/>
            <a:cxnLst/>
            <a:rect l="l" t="t" r="r" b="b"/>
            <a:pathLst>
              <a:path w="2114413" h="876113">
                <a:moveTo>
                  <a:pt x="2114413" y="0"/>
                </a:moveTo>
                <a:lnTo>
                  <a:pt x="2114413" y="438056"/>
                </a:lnTo>
                <a:lnTo>
                  <a:pt x="0" y="438056"/>
                </a:lnTo>
                <a:lnTo>
                  <a:pt x="0" y="876113"/>
                </a:ln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3232629" y="2182150"/>
            <a:ext cx="685241" cy="685241"/>
          </a:xfrm>
          <a:custGeom>
            <a:avLst/>
            <a:gdLst/>
            <a:ahLst/>
            <a:cxnLst/>
            <a:rect l="l" t="t" r="r" b="b"/>
            <a:pathLst>
              <a:path w="685241" h="685241">
                <a:moveTo>
                  <a:pt x="0" y="342621"/>
                </a:moveTo>
                <a:cubicBezTo>
                  <a:pt x="0" y="153398"/>
                  <a:pt x="153398" y="0"/>
                  <a:pt x="342621" y="0"/>
                </a:cubicBezTo>
                <a:cubicBezTo>
                  <a:pt x="531843" y="0"/>
                  <a:pt x="685241" y="153398"/>
                  <a:pt x="685241" y="342621"/>
                </a:cubicBezTo>
                <a:cubicBezTo>
                  <a:pt x="685241" y="531843"/>
                  <a:pt x="531843" y="685241"/>
                  <a:pt x="342621" y="685241"/>
                </a:cubicBezTo>
                <a:cubicBezTo>
                  <a:pt x="153398" y="685241"/>
                  <a:pt x="0" y="531843"/>
                  <a:pt x="0" y="342621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3322629" y="2228950"/>
            <a:ext cx="505241" cy="59164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2</a:t>
            </a:r>
            <a:endParaRPr lang="en-US" sz="1600" dirty="0"/>
          </a:p>
        </p:txBody>
      </p:sp>
      <p:sp>
        <p:nvSpPr>
          <p:cNvPr id="11" name="Text 9"/>
          <p:cNvSpPr/>
          <p:nvPr/>
        </p:nvSpPr>
        <p:spPr>
          <a:xfrm>
            <a:off x="3130082" y="2079603"/>
            <a:ext cx="890334" cy="890334"/>
          </a:xfrm>
          <a:custGeom>
            <a:avLst/>
            <a:gdLst/>
            <a:ahLst/>
            <a:cxnLst/>
            <a:rect l="l" t="t" r="r" b="b"/>
            <a:pathLst>
              <a:path w="890334" h="890334">
                <a:moveTo>
                  <a:pt x="0" y="445167"/>
                </a:moveTo>
                <a:cubicBezTo>
                  <a:pt x="0" y="199310"/>
                  <a:pt x="199310" y="0"/>
                  <a:pt x="445167" y="0"/>
                </a:cubicBezTo>
                <a:cubicBezTo>
                  <a:pt x="691024" y="0"/>
                  <a:pt x="890334" y="199310"/>
                  <a:pt x="890334" y="445167"/>
                </a:cubicBezTo>
                <a:cubicBezTo>
                  <a:pt x="890334" y="691024"/>
                  <a:pt x="691024" y="890334"/>
                  <a:pt x="445167" y="890334"/>
                </a:cubicBezTo>
                <a:cubicBezTo>
                  <a:pt x="199310" y="890334"/>
                  <a:pt x="0" y="691024"/>
                  <a:pt x="0" y="445167"/>
                </a:cubicBez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 flipH="1" flipV="1">
            <a:off x="5698127" y="2969938"/>
            <a:ext cx="2125835" cy="876113"/>
          </a:xfrm>
          <a:custGeom>
            <a:avLst/>
            <a:gdLst/>
            <a:ahLst/>
            <a:cxnLst/>
            <a:rect l="l" t="t" r="r" b="b"/>
            <a:pathLst>
              <a:path w="2125835" h="876113">
                <a:moveTo>
                  <a:pt x="2125835" y="0"/>
                </a:moveTo>
                <a:lnTo>
                  <a:pt x="2125835" y="438056"/>
                </a:lnTo>
                <a:lnTo>
                  <a:pt x="0" y="438056"/>
                </a:lnTo>
                <a:lnTo>
                  <a:pt x="0" y="876113"/>
                </a:ln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7481342" y="2182150"/>
            <a:ext cx="685241" cy="685241"/>
          </a:xfrm>
          <a:custGeom>
            <a:avLst/>
            <a:gdLst/>
            <a:ahLst/>
            <a:cxnLst/>
            <a:rect l="l" t="t" r="r" b="b"/>
            <a:pathLst>
              <a:path w="685241" h="685241">
                <a:moveTo>
                  <a:pt x="0" y="342621"/>
                </a:moveTo>
                <a:cubicBezTo>
                  <a:pt x="0" y="153398"/>
                  <a:pt x="153398" y="0"/>
                  <a:pt x="342621" y="0"/>
                </a:cubicBezTo>
                <a:cubicBezTo>
                  <a:pt x="531843" y="0"/>
                  <a:pt x="685241" y="153398"/>
                  <a:pt x="685241" y="342621"/>
                </a:cubicBezTo>
                <a:cubicBezTo>
                  <a:pt x="685241" y="531843"/>
                  <a:pt x="531843" y="685241"/>
                  <a:pt x="342621" y="685241"/>
                </a:cubicBezTo>
                <a:cubicBezTo>
                  <a:pt x="153398" y="685241"/>
                  <a:pt x="0" y="531843"/>
                  <a:pt x="0" y="342621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7571342" y="2228950"/>
            <a:ext cx="505241" cy="59164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4</a:t>
            </a:r>
            <a:endParaRPr lang="en-US" sz="1600" dirty="0"/>
          </a:p>
        </p:txBody>
      </p:sp>
      <p:sp>
        <p:nvSpPr>
          <p:cNvPr id="15" name="Text 13"/>
          <p:cNvSpPr/>
          <p:nvPr/>
        </p:nvSpPr>
        <p:spPr>
          <a:xfrm>
            <a:off x="7378795" y="2079603"/>
            <a:ext cx="890334" cy="890334"/>
          </a:xfrm>
          <a:custGeom>
            <a:avLst/>
            <a:gdLst/>
            <a:ahLst/>
            <a:cxnLst/>
            <a:rect l="l" t="t" r="r" b="b"/>
            <a:pathLst>
              <a:path w="890334" h="890334">
                <a:moveTo>
                  <a:pt x="0" y="445167"/>
                </a:moveTo>
                <a:cubicBezTo>
                  <a:pt x="0" y="199310"/>
                  <a:pt x="199310" y="0"/>
                  <a:pt x="445167" y="0"/>
                </a:cubicBezTo>
                <a:cubicBezTo>
                  <a:pt x="691024" y="0"/>
                  <a:pt x="890334" y="199310"/>
                  <a:pt x="890334" y="445167"/>
                </a:cubicBezTo>
                <a:cubicBezTo>
                  <a:pt x="890334" y="691024"/>
                  <a:pt x="691024" y="890334"/>
                  <a:pt x="445167" y="890334"/>
                </a:cubicBezTo>
                <a:cubicBezTo>
                  <a:pt x="199310" y="890334"/>
                  <a:pt x="0" y="691024"/>
                  <a:pt x="0" y="445167"/>
                </a:cubicBez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 flipV="1">
            <a:off x="3575250" y="2969938"/>
            <a:ext cx="2122878" cy="876113"/>
          </a:xfrm>
          <a:custGeom>
            <a:avLst/>
            <a:gdLst/>
            <a:ahLst/>
            <a:cxnLst/>
            <a:rect l="l" t="t" r="r" b="b"/>
            <a:pathLst>
              <a:path w="2122878" h="876113">
                <a:moveTo>
                  <a:pt x="0" y="876113"/>
                </a:moveTo>
                <a:lnTo>
                  <a:pt x="0" y="438057"/>
                </a:lnTo>
                <a:lnTo>
                  <a:pt x="2122878" y="438057"/>
                </a:lnTo>
                <a:lnTo>
                  <a:pt x="2122878" y="0"/>
                </a:ln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5355507" y="3948597"/>
            <a:ext cx="685241" cy="685241"/>
          </a:xfrm>
          <a:custGeom>
            <a:avLst/>
            <a:gdLst/>
            <a:ahLst/>
            <a:cxnLst/>
            <a:rect l="l" t="t" r="r" b="b"/>
            <a:pathLst>
              <a:path w="685241" h="685241">
                <a:moveTo>
                  <a:pt x="0" y="342621"/>
                </a:moveTo>
                <a:cubicBezTo>
                  <a:pt x="0" y="153398"/>
                  <a:pt x="153398" y="0"/>
                  <a:pt x="342621" y="0"/>
                </a:cubicBezTo>
                <a:cubicBezTo>
                  <a:pt x="531843" y="0"/>
                  <a:pt x="685241" y="153398"/>
                  <a:pt x="685241" y="342621"/>
                </a:cubicBezTo>
                <a:cubicBezTo>
                  <a:pt x="685241" y="531843"/>
                  <a:pt x="531843" y="685241"/>
                  <a:pt x="342621" y="685241"/>
                </a:cubicBezTo>
                <a:cubicBezTo>
                  <a:pt x="153398" y="685241"/>
                  <a:pt x="0" y="531843"/>
                  <a:pt x="0" y="342621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5445507" y="3995397"/>
            <a:ext cx="505241" cy="59164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3</a:t>
            </a:r>
            <a:endParaRPr lang="en-US" sz="1600" dirty="0"/>
          </a:p>
        </p:txBody>
      </p:sp>
      <p:sp>
        <p:nvSpPr>
          <p:cNvPr id="19" name="Text 17"/>
          <p:cNvSpPr/>
          <p:nvPr/>
        </p:nvSpPr>
        <p:spPr>
          <a:xfrm>
            <a:off x="5252960" y="3846050"/>
            <a:ext cx="890334" cy="890334"/>
          </a:xfrm>
          <a:custGeom>
            <a:avLst/>
            <a:gdLst/>
            <a:ahLst/>
            <a:cxnLst/>
            <a:rect l="l" t="t" r="r" b="b"/>
            <a:pathLst>
              <a:path w="890334" h="890334">
                <a:moveTo>
                  <a:pt x="0" y="445167"/>
                </a:moveTo>
                <a:cubicBezTo>
                  <a:pt x="0" y="199310"/>
                  <a:pt x="199310" y="0"/>
                  <a:pt x="445167" y="0"/>
                </a:cubicBezTo>
                <a:cubicBezTo>
                  <a:pt x="691024" y="0"/>
                  <a:pt x="890334" y="199310"/>
                  <a:pt x="890334" y="445167"/>
                </a:cubicBezTo>
                <a:cubicBezTo>
                  <a:pt x="890334" y="691024"/>
                  <a:pt x="691024" y="890334"/>
                  <a:pt x="445167" y="890334"/>
                </a:cubicBezTo>
                <a:cubicBezTo>
                  <a:pt x="199310" y="890334"/>
                  <a:pt x="0" y="691024"/>
                  <a:pt x="0" y="445167"/>
                </a:cubicBez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0" name="Text 18"/>
          <p:cNvSpPr/>
          <p:nvPr/>
        </p:nvSpPr>
        <p:spPr>
          <a:xfrm>
            <a:off x="640079" y="1"/>
            <a:ext cx="10915441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ct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Современные интерпретации истории Руси</a:t>
            </a:r>
            <a:endParaRPr lang="en-US" sz="2400" dirty="0"/>
          </a:p>
        </p:txBody>
      </p:sp>
      <p:sp>
        <p:nvSpPr>
          <p:cNvPr id="21" name="Text 19"/>
          <p:cNvSpPr/>
          <p:nvPr/>
        </p:nvSpPr>
        <p:spPr>
          <a:xfrm>
            <a:off x="857765" y="6309360"/>
            <a:ext cx="7877385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История Руси: от ранних государств до современной интерпретации</a:t>
            </a:r>
            <a:endParaRPr lang="en-US" sz="800" dirty="0"/>
          </a:p>
        </p:txBody>
      </p:sp>
      <p:sp>
        <p:nvSpPr>
          <p:cNvPr id="22" name="Text 20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11</a:t>
            </a:r>
            <a:endParaRPr lang="en-US" sz="800" dirty="0"/>
          </a:p>
        </p:txBody>
      </p:sp>
      <p:sp>
        <p:nvSpPr>
          <p:cNvPr id="23" name="Text 21"/>
          <p:cNvSpPr/>
          <p:nvPr/>
        </p:nvSpPr>
        <p:spPr>
          <a:xfrm>
            <a:off x="8488633" y="1876852"/>
            <a:ext cx="283464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Интерпретация истории Руси меняется со временем.</a:t>
            </a:r>
            <a:endParaRPr lang="en-US" sz="1200" dirty="0"/>
          </a:p>
        </p:txBody>
      </p:sp>
      <p:sp>
        <p:nvSpPr>
          <p:cNvPr id="24" name="Text 22"/>
          <p:cNvSpPr/>
          <p:nvPr/>
        </p:nvSpPr>
        <p:spPr>
          <a:xfrm>
            <a:off x="8488633" y="1420929"/>
            <a:ext cx="28346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Историческая интерпретация</a:t>
            </a:r>
            <a:endParaRPr lang="en-US" sz="1400" dirty="0"/>
          </a:p>
        </p:txBody>
      </p:sp>
      <p:sp>
        <p:nvSpPr>
          <p:cNvPr id="25" name="Text 23"/>
          <p:cNvSpPr/>
          <p:nvPr/>
        </p:nvSpPr>
        <p:spPr>
          <a:xfrm>
            <a:off x="6365652" y="4108996"/>
            <a:ext cx="2834640" cy="16852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Культурное наследие Руси влияет на культуру сегодня.</a:t>
            </a:r>
            <a:endParaRPr lang="en-US" sz="1200" dirty="0"/>
          </a:p>
        </p:txBody>
      </p:sp>
      <p:sp>
        <p:nvSpPr>
          <p:cNvPr id="26" name="Text 24"/>
          <p:cNvSpPr/>
          <p:nvPr/>
        </p:nvSpPr>
        <p:spPr>
          <a:xfrm>
            <a:off x="6365652" y="3653073"/>
            <a:ext cx="28346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Культурное наследие</a:t>
            </a:r>
            <a:endParaRPr lang="en-US" sz="1400" dirty="0"/>
          </a:p>
        </p:txBody>
      </p:sp>
      <p:sp>
        <p:nvSpPr>
          <p:cNvPr id="27" name="Text 25"/>
          <p:cNvSpPr/>
          <p:nvPr/>
        </p:nvSpPr>
        <p:spPr>
          <a:xfrm>
            <a:off x="4185314" y="1876852"/>
            <a:ext cx="283464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История Руси используется в политических дебатах.</a:t>
            </a:r>
            <a:endParaRPr lang="en-US" sz="1200" dirty="0"/>
          </a:p>
        </p:txBody>
      </p:sp>
      <p:sp>
        <p:nvSpPr>
          <p:cNvPr id="28" name="Text 26"/>
          <p:cNvSpPr/>
          <p:nvPr/>
        </p:nvSpPr>
        <p:spPr>
          <a:xfrm>
            <a:off x="4185314" y="1420929"/>
            <a:ext cx="28346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Политические дискуссии</a:t>
            </a:r>
            <a:endParaRPr lang="en-US" sz="1400" dirty="0"/>
          </a:p>
        </p:txBody>
      </p:sp>
      <p:sp>
        <p:nvSpPr>
          <p:cNvPr id="29" name="Text 27"/>
          <p:cNvSpPr/>
          <p:nvPr/>
        </p:nvSpPr>
        <p:spPr>
          <a:xfrm>
            <a:off x="2128361" y="4108996"/>
            <a:ext cx="2834640" cy="16852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История Руси формирует национальную идентичность.</a:t>
            </a:r>
            <a:endParaRPr lang="en-US" sz="1200" dirty="0"/>
          </a:p>
        </p:txBody>
      </p:sp>
      <p:sp>
        <p:nvSpPr>
          <p:cNvPr id="30" name="Text 28"/>
          <p:cNvSpPr/>
          <p:nvPr/>
        </p:nvSpPr>
        <p:spPr>
          <a:xfrm>
            <a:off x="2128361" y="3653073"/>
            <a:ext cx="28346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Национальная идентичность</a:t>
            </a:r>
            <a:endParaRPr lang="en-US" sz="1400" dirty="0"/>
          </a:p>
        </p:txBody>
      </p:sp>
      <p:sp>
        <p:nvSpPr>
          <p:cNvPr id="31" name="Text 29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40080" y="1164617"/>
            <a:ext cx="10881360" cy="10672"/>
          </a:xfrm>
          <a:custGeom>
            <a:avLst/>
            <a:gdLst/>
            <a:ahLst/>
            <a:cxnLst/>
            <a:rect l="l" t="t" r="r" b="b"/>
            <a:pathLst>
              <a:path w="10881360" h="10672">
                <a:moveTo>
                  <a:pt x="0" y="0"/>
                </a:moveTo>
                <a:lnTo>
                  <a:pt x="10881360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 /</a:t>
            </a:r>
            <a:endParaRPr lang="en-US" sz="800" dirty="0"/>
          </a:p>
        </p:txBody>
      </p:sp>
      <p:sp>
        <p:nvSpPr>
          <p:cNvPr id="5" name="Text 3"/>
          <p:cNvSpPr/>
          <p:nvPr/>
        </p:nvSpPr>
        <p:spPr>
          <a:xfrm>
            <a:off x="1118216" y="3948597"/>
            <a:ext cx="685241" cy="685241"/>
          </a:xfrm>
          <a:custGeom>
            <a:avLst/>
            <a:gdLst/>
            <a:ahLst/>
            <a:cxnLst/>
            <a:rect l="l" t="t" r="r" b="b"/>
            <a:pathLst>
              <a:path w="685241" h="685241">
                <a:moveTo>
                  <a:pt x="0" y="342621"/>
                </a:moveTo>
                <a:cubicBezTo>
                  <a:pt x="0" y="153398"/>
                  <a:pt x="153398" y="0"/>
                  <a:pt x="342621" y="0"/>
                </a:cubicBezTo>
                <a:cubicBezTo>
                  <a:pt x="531843" y="0"/>
                  <a:pt x="685241" y="153398"/>
                  <a:pt x="685241" y="342621"/>
                </a:cubicBezTo>
                <a:cubicBezTo>
                  <a:pt x="685241" y="531843"/>
                  <a:pt x="531843" y="685241"/>
                  <a:pt x="342621" y="685241"/>
                </a:cubicBezTo>
                <a:cubicBezTo>
                  <a:pt x="153398" y="685241"/>
                  <a:pt x="0" y="531843"/>
                  <a:pt x="0" y="342621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1208216" y="3995397"/>
            <a:ext cx="505241" cy="59164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1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015669" y="3846050"/>
            <a:ext cx="890334" cy="890334"/>
          </a:xfrm>
          <a:custGeom>
            <a:avLst/>
            <a:gdLst/>
            <a:ahLst/>
            <a:cxnLst/>
            <a:rect l="l" t="t" r="r" b="b"/>
            <a:pathLst>
              <a:path w="890334" h="890334">
                <a:moveTo>
                  <a:pt x="0" y="445167"/>
                </a:moveTo>
                <a:cubicBezTo>
                  <a:pt x="0" y="199310"/>
                  <a:pt x="199310" y="0"/>
                  <a:pt x="445167" y="0"/>
                </a:cubicBezTo>
                <a:cubicBezTo>
                  <a:pt x="691024" y="0"/>
                  <a:pt x="890334" y="199310"/>
                  <a:pt x="890334" y="445167"/>
                </a:cubicBezTo>
                <a:cubicBezTo>
                  <a:pt x="890334" y="691024"/>
                  <a:pt x="691024" y="890334"/>
                  <a:pt x="445167" y="890334"/>
                </a:cubicBezTo>
                <a:cubicBezTo>
                  <a:pt x="199310" y="890334"/>
                  <a:pt x="0" y="691024"/>
                  <a:pt x="0" y="445167"/>
                </a:cubicBez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 flipH="1" flipV="1">
            <a:off x="1460836" y="2969938"/>
            <a:ext cx="2114413" cy="876113"/>
          </a:xfrm>
          <a:custGeom>
            <a:avLst/>
            <a:gdLst/>
            <a:ahLst/>
            <a:cxnLst/>
            <a:rect l="l" t="t" r="r" b="b"/>
            <a:pathLst>
              <a:path w="2114413" h="876113">
                <a:moveTo>
                  <a:pt x="2114413" y="0"/>
                </a:moveTo>
                <a:lnTo>
                  <a:pt x="2114413" y="438056"/>
                </a:lnTo>
                <a:lnTo>
                  <a:pt x="0" y="438056"/>
                </a:lnTo>
                <a:lnTo>
                  <a:pt x="0" y="876113"/>
                </a:ln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3232629" y="2182150"/>
            <a:ext cx="685241" cy="685241"/>
          </a:xfrm>
          <a:custGeom>
            <a:avLst/>
            <a:gdLst/>
            <a:ahLst/>
            <a:cxnLst/>
            <a:rect l="l" t="t" r="r" b="b"/>
            <a:pathLst>
              <a:path w="685241" h="685241">
                <a:moveTo>
                  <a:pt x="0" y="342621"/>
                </a:moveTo>
                <a:cubicBezTo>
                  <a:pt x="0" y="153398"/>
                  <a:pt x="153398" y="0"/>
                  <a:pt x="342621" y="0"/>
                </a:cubicBezTo>
                <a:cubicBezTo>
                  <a:pt x="531843" y="0"/>
                  <a:pt x="685241" y="153398"/>
                  <a:pt x="685241" y="342621"/>
                </a:cubicBezTo>
                <a:cubicBezTo>
                  <a:pt x="685241" y="531843"/>
                  <a:pt x="531843" y="685241"/>
                  <a:pt x="342621" y="685241"/>
                </a:cubicBezTo>
                <a:cubicBezTo>
                  <a:pt x="153398" y="685241"/>
                  <a:pt x="0" y="531843"/>
                  <a:pt x="0" y="342621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3322629" y="2228950"/>
            <a:ext cx="505241" cy="59164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2</a:t>
            </a:r>
            <a:endParaRPr lang="en-US" sz="1600" dirty="0"/>
          </a:p>
        </p:txBody>
      </p:sp>
      <p:sp>
        <p:nvSpPr>
          <p:cNvPr id="11" name="Text 9"/>
          <p:cNvSpPr/>
          <p:nvPr/>
        </p:nvSpPr>
        <p:spPr>
          <a:xfrm>
            <a:off x="3130082" y="2079603"/>
            <a:ext cx="890334" cy="890334"/>
          </a:xfrm>
          <a:custGeom>
            <a:avLst/>
            <a:gdLst/>
            <a:ahLst/>
            <a:cxnLst/>
            <a:rect l="l" t="t" r="r" b="b"/>
            <a:pathLst>
              <a:path w="890334" h="890334">
                <a:moveTo>
                  <a:pt x="0" y="445167"/>
                </a:moveTo>
                <a:cubicBezTo>
                  <a:pt x="0" y="199310"/>
                  <a:pt x="199310" y="0"/>
                  <a:pt x="445167" y="0"/>
                </a:cubicBezTo>
                <a:cubicBezTo>
                  <a:pt x="691024" y="0"/>
                  <a:pt x="890334" y="199310"/>
                  <a:pt x="890334" y="445167"/>
                </a:cubicBezTo>
                <a:cubicBezTo>
                  <a:pt x="890334" y="691024"/>
                  <a:pt x="691024" y="890334"/>
                  <a:pt x="445167" y="890334"/>
                </a:cubicBezTo>
                <a:cubicBezTo>
                  <a:pt x="199310" y="890334"/>
                  <a:pt x="0" y="691024"/>
                  <a:pt x="0" y="445167"/>
                </a:cubicBez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 flipH="1" flipV="1">
            <a:off x="5698127" y="2969938"/>
            <a:ext cx="2125835" cy="876113"/>
          </a:xfrm>
          <a:custGeom>
            <a:avLst/>
            <a:gdLst/>
            <a:ahLst/>
            <a:cxnLst/>
            <a:rect l="l" t="t" r="r" b="b"/>
            <a:pathLst>
              <a:path w="2125835" h="876113">
                <a:moveTo>
                  <a:pt x="2125835" y="0"/>
                </a:moveTo>
                <a:lnTo>
                  <a:pt x="2125835" y="438056"/>
                </a:lnTo>
                <a:lnTo>
                  <a:pt x="0" y="438056"/>
                </a:lnTo>
                <a:lnTo>
                  <a:pt x="0" y="876113"/>
                </a:ln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7481342" y="2182150"/>
            <a:ext cx="685241" cy="685241"/>
          </a:xfrm>
          <a:custGeom>
            <a:avLst/>
            <a:gdLst/>
            <a:ahLst/>
            <a:cxnLst/>
            <a:rect l="l" t="t" r="r" b="b"/>
            <a:pathLst>
              <a:path w="685241" h="685241">
                <a:moveTo>
                  <a:pt x="0" y="342621"/>
                </a:moveTo>
                <a:cubicBezTo>
                  <a:pt x="0" y="153398"/>
                  <a:pt x="153398" y="0"/>
                  <a:pt x="342621" y="0"/>
                </a:cubicBezTo>
                <a:cubicBezTo>
                  <a:pt x="531843" y="0"/>
                  <a:pt x="685241" y="153398"/>
                  <a:pt x="685241" y="342621"/>
                </a:cubicBezTo>
                <a:cubicBezTo>
                  <a:pt x="685241" y="531843"/>
                  <a:pt x="531843" y="685241"/>
                  <a:pt x="342621" y="685241"/>
                </a:cubicBezTo>
                <a:cubicBezTo>
                  <a:pt x="153398" y="685241"/>
                  <a:pt x="0" y="531843"/>
                  <a:pt x="0" y="342621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7571342" y="2228950"/>
            <a:ext cx="505241" cy="59164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4</a:t>
            </a:r>
            <a:endParaRPr lang="en-US" sz="1600" dirty="0"/>
          </a:p>
        </p:txBody>
      </p:sp>
      <p:sp>
        <p:nvSpPr>
          <p:cNvPr id="15" name="Text 13"/>
          <p:cNvSpPr/>
          <p:nvPr/>
        </p:nvSpPr>
        <p:spPr>
          <a:xfrm>
            <a:off x="7378795" y="2079603"/>
            <a:ext cx="890334" cy="890334"/>
          </a:xfrm>
          <a:custGeom>
            <a:avLst/>
            <a:gdLst/>
            <a:ahLst/>
            <a:cxnLst/>
            <a:rect l="l" t="t" r="r" b="b"/>
            <a:pathLst>
              <a:path w="890334" h="890334">
                <a:moveTo>
                  <a:pt x="0" y="445167"/>
                </a:moveTo>
                <a:cubicBezTo>
                  <a:pt x="0" y="199310"/>
                  <a:pt x="199310" y="0"/>
                  <a:pt x="445167" y="0"/>
                </a:cubicBezTo>
                <a:cubicBezTo>
                  <a:pt x="691024" y="0"/>
                  <a:pt x="890334" y="199310"/>
                  <a:pt x="890334" y="445167"/>
                </a:cubicBezTo>
                <a:cubicBezTo>
                  <a:pt x="890334" y="691024"/>
                  <a:pt x="691024" y="890334"/>
                  <a:pt x="445167" y="890334"/>
                </a:cubicBezTo>
                <a:cubicBezTo>
                  <a:pt x="199310" y="890334"/>
                  <a:pt x="0" y="691024"/>
                  <a:pt x="0" y="445167"/>
                </a:cubicBez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 flipV="1">
            <a:off x="3575250" y="2969938"/>
            <a:ext cx="2122878" cy="876113"/>
          </a:xfrm>
          <a:custGeom>
            <a:avLst/>
            <a:gdLst/>
            <a:ahLst/>
            <a:cxnLst/>
            <a:rect l="l" t="t" r="r" b="b"/>
            <a:pathLst>
              <a:path w="2122878" h="876113">
                <a:moveTo>
                  <a:pt x="0" y="876113"/>
                </a:moveTo>
                <a:lnTo>
                  <a:pt x="0" y="438057"/>
                </a:lnTo>
                <a:lnTo>
                  <a:pt x="2122878" y="438057"/>
                </a:lnTo>
                <a:lnTo>
                  <a:pt x="2122878" y="0"/>
                </a:ln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5355507" y="3948597"/>
            <a:ext cx="685241" cy="685241"/>
          </a:xfrm>
          <a:custGeom>
            <a:avLst/>
            <a:gdLst/>
            <a:ahLst/>
            <a:cxnLst/>
            <a:rect l="l" t="t" r="r" b="b"/>
            <a:pathLst>
              <a:path w="685241" h="685241">
                <a:moveTo>
                  <a:pt x="0" y="342621"/>
                </a:moveTo>
                <a:cubicBezTo>
                  <a:pt x="0" y="153398"/>
                  <a:pt x="153398" y="0"/>
                  <a:pt x="342621" y="0"/>
                </a:cubicBezTo>
                <a:cubicBezTo>
                  <a:pt x="531843" y="0"/>
                  <a:pt x="685241" y="153398"/>
                  <a:pt x="685241" y="342621"/>
                </a:cubicBezTo>
                <a:cubicBezTo>
                  <a:pt x="685241" y="531843"/>
                  <a:pt x="531843" y="685241"/>
                  <a:pt x="342621" y="685241"/>
                </a:cubicBezTo>
                <a:cubicBezTo>
                  <a:pt x="153398" y="685241"/>
                  <a:pt x="0" y="531843"/>
                  <a:pt x="0" y="342621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5445507" y="3995397"/>
            <a:ext cx="505241" cy="59164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3</a:t>
            </a:r>
            <a:endParaRPr lang="en-US" sz="1600" dirty="0"/>
          </a:p>
        </p:txBody>
      </p:sp>
      <p:sp>
        <p:nvSpPr>
          <p:cNvPr id="19" name="Text 17"/>
          <p:cNvSpPr/>
          <p:nvPr/>
        </p:nvSpPr>
        <p:spPr>
          <a:xfrm>
            <a:off x="5252960" y="3846050"/>
            <a:ext cx="890334" cy="890334"/>
          </a:xfrm>
          <a:custGeom>
            <a:avLst/>
            <a:gdLst/>
            <a:ahLst/>
            <a:cxnLst/>
            <a:rect l="l" t="t" r="r" b="b"/>
            <a:pathLst>
              <a:path w="890334" h="890334">
                <a:moveTo>
                  <a:pt x="0" y="445167"/>
                </a:moveTo>
                <a:cubicBezTo>
                  <a:pt x="0" y="199310"/>
                  <a:pt x="199310" y="0"/>
                  <a:pt x="445167" y="0"/>
                </a:cubicBezTo>
                <a:cubicBezTo>
                  <a:pt x="691024" y="0"/>
                  <a:pt x="890334" y="199310"/>
                  <a:pt x="890334" y="445167"/>
                </a:cubicBezTo>
                <a:cubicBezTo>
                  <a:pt x="890334" y="691024"/>
                  <a:pt x="691024" y="890334"/>
                  <a:pt x="445167" y="890334"/>
                </a:cubicBezTo>
                <a:cubicBezTo>
                  <a:pt x="199310" y="890334"/>
                  <a:pt x="0" y="691024"/>
                  <a:pt x="0" y="445167"/>
                </a:cubicBez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0" name="Text 18"/>
          <p:cNvSpPr/>
          <p:nvPr/>
        </p:nvSpPr>
        <p:spPr>
          <a:xfrm>
            <a:off x="640079" y="1"/>
            <a:ext cx="10915441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ct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Формирование ранних государственностей на Руси</a:t>
            </a:r>
            <a:endParaRPr lang="en-US" sz="2400" dirty="0"/>
          </a:p>
        </p:txBody>
      </p:sp>
      <p:sp>
        <p:nvSpPr>
          <p:cNvPr id="21" name="Text 19"/>
          <p:cNvSpPr/>
          <p:nvPr/>
        </p:nvSpPr>
        <p:spPr>
          <a:xfrm>
            <a:off x="857765" y="6309360"/>
            <a:ext cx="7877385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История Руси: от ранних государств до современной интерпретации</a:t>
            </a:r>
            <a:endParaRPr lang="en-US" sz="800" dirty="0"/>
          </a:p>
        </p:txBody>
      </p:sp>
      <p:sp>
        <p:nvSpPr>
          <p:cNvPr id="22" name="Text 20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2</a:t>
            </a:r>
            <a:endParaRPr lang="en-US" sz="800" dirty="0"/>
          </a:p>
        </p:txBody>
      </p:sp>
      <p:sp>
        <p:nvSpPr>
          <p:cNvPr id="23" name="Text 21"/>
          <p:cNvSpPr/>
          <p:nvPr/>
        </p:nvSpPr>
        <p:spPr>
          <a:xfrm>
            <a:off x="8488633" y="1876852"/>
            <a:ext cx="283464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Объединение племен и образование княжеств стали ключевыми этапами в развитии Руси.</a:t>
            </a:r>
            <a:endParaRPr lang="en-US" sz="1200" dirty="0"/>
          </a:p>
        </p:txBody>
      </p:sp>
      <p:sp>
        <p:nvSpPr>
          <p:cNvPr id="24" name="Text 22"/>
          <p:cNvSpPr/>
          <p:nvPr/>
        </p:nvSpPr>
        <p:spPr>
          <a:xfrm>
            <a:off x="8488633" y="1420929"/>
            <a:ext cx="28346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Ключевые этапы</a:t>
            </a:r>
            <a:endParaRPr lang="en-US" sz="1400" dirty="0"/>
          </a:p>
        </p:txBody>
      </p:sp>
      <p:sp>
        <p:nvSpPr>
          <p:cNvPr id="25" name="Text 23"/>
          <p:cNvSpPr/>
          <p:nvPr/>
        </p:nvSpPr>
        <p:spPr>
          <a:xfrm>
            <a:off x="6365652" y="4108996"/>
            <a:ext cx="2834640" cy="16852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Становление княжеств началось в IX-X веках с централизованным управлением.</a:t>
            </a:r>
            <a:endParaRPr lang="en-US" sz="1200" dirty="0"/>
          </a:p>
        </p:txBody>
      </p:sp>
      <p:sp>
        <p:nvSpPr>
          <p:cNvPr id="26" name="Text 24"/>
          <p:cNvSpPr/>
          <p:nvPr/>
        </p:nvSpPr>
        <p:spPr>
          <a:xfrm>
            <a:off x="6365652" y="3653073"/>
            <a:ext cx="28346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Становление княжеств</a:t>
            </a:r>
            <a:endParaRPr lang="en-US" sz="1400" dirty="0"/>
          </a:p>
        </p:txBody>
      </p:sp>
      <p:sp>
        <p:nvSpPr>
          <p:cNvPr id="27" name="Text 25"/>
          <p:cNvSpPr/>
          <p:nvPr/>
        </p:nvSpPr>
        <p:spPr>
          <a:xfrm>
            <a:off x="4185314" y="1876852"/>
            <a:ext cx="283464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Варяги способствовали объединению славянских племен и созданию первых княжеств.</a:t>
            </a:r>
            <a:endParaRPr lang="en-US" sz="1200" dirty="0"/>
          </a:p>
        </p:txBody>
      </p:sp>
      <p:sp>
        <p:nvSpPr>
          <p:cNvPr id="28" name="Text 26"/>
          <p:cNvSpPr/>
          <p:nvPr/>
        </p:nvSpPr>
        <p:spPr>
          <a:xfrm>
            <a:off x="4185314" y="1420929"/>
            <a:ext cx="28346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Роль варягов</a:t>
            </a:r>
            <a:endParaRPr lang="en-US" sz="1400" dirty="0"/>
          </a:p>
        </p:txBody>
      </p:sp>
      <p:sp>
        <p:nvSpPr>
          <p:cNvPr id="29" name="Text 27"/>
          <p:cNvSpPr/>
          <p:nvPr/>
        </p:nvSpPr>
        <p:spPr>
          <a:xfrm>
            <a:off x="2128361" y="4108996"/>
            <a:ext cx="2834640" cy="16852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Племенные союзы стали основой для формирования первых государств на Руси.</a:t>
            </a:r>
            <a:endParaRPr lang="en-US" sz="1200" dirty="0"/>
          </a:p>
        </p:txBody>
      </p:sp>
      <p:sp>
        <p:nvSpPr>
          <p:cNvPr id="30" name="Text 28"/>
          <p:cNvSpPr/>
          <p:nvPr/>
        </p:nvSpPr>
        <p:spPr>
          <a:xfrm>
            <a:off x="2128361" y="3653073"/>
            <a:ext cx="28346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Племенные союзы</a:t>
            </a:r>
            <a:endParaRPr lang="en-US" sz="1400" dirty="0"/>
          </a:p>
        </p:txBody>
      </p:sp>
      <p:sp>
        <p:nvSpPr>
          <p:cNvPr id="31" name="Text 29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40080" y="1164617"/>
            <a:ext cx="10881360" cy="10672"/>
          </a:xfrm>
          <a:custGeom>
            <a:avLst/>
            <a:gdLst/>
            <a:ahLst/>
            <a:cxnLst/>
            <a:rect l="l" t="t" r="r" b="b"/>
            <a:pathLst>
              <a:path w="10881360" h="10672">
                <a:moveTo>
                  <a:pt x="0" y="0"/>
                </a:moveTo>
                <a:lnTo>
                  <a:pt x="10881360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640079" y="4133651"/>
            <a:ext cx="4206240" cy="822960"/>
          </a:xfrm>
          <a:prstGeom prst="rect">
            <a:avLst/>
          </a:prstGeom>
          <a:solidFill>
            <a:srgbClr val="0C53B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640079" y="2486013"/>
            <a:ext cx="2926080" cy="822960"/>
          </a:xfrm>
          <a:prstGeom prst="rect">
            <a:avLst/>
          </a:prstGeom>
          <a:solidFill>
            <a:srgbClr val="A1C6F9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640079" y="3309832"/>
            <a:ext cx="3566160" cy="822960"/>
          </a:xfrm>
          <a:prstGeom prst="rect">
            <a:avLst/>
          </a:prstGeom>
          <a:solidFill>
            <a:srgbClr val="73A9F5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640079" y="4949851"/>
            <a:ext cx="4846320" cy="822960"/>
          </a:xfrm>
          <a:prstGeom prst="rect">
            <a:avLst/>
          </a:prstGeom>
          <a:solidFill>
            <a:srgbClr val="08387A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640079" y="1662194"/>
            <a:ext cx="2286000" cy="822960"/>
          </a:xfrm>
          <a:prstGeom prst="rect">
            <a:avLst/>
          </a:prstGeom>
          <a:solidFill>
            <a:srgbClr val="D0E2FC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 /</a:t>
            </a:r>
            <a:endParaRPr lang="en-US" sz="800" dirty="0"/>
          </a:p>
        </p:txBody>
      </p:sp>
      <p:sp>
        <p:nvSpPr>
          <p:cNvPr id="10" name="Text 8"/>
          <p:cNvSpPr/>
          <p:nvPr/>
        </p:nvSpPr>
        <p:spPr>
          <a:xfrm>
            <a:off x="640079" y="1"/>
            <a:ext cx="10915441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ct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Развитие Киевской Руси: политическая и культурная эволюция</a:t>
            </a:r>
            <a:endParaRPr lang="en-US" sz="2400" dirty="0"/>
          </a:p>
        </p:txBody>
      </p:sp>
      <p:sp>
        <p:nvSpPr>
          <p:cNvPr id="11" name="Text 9"/>
          <p:cNvSpPr/>
          <p:nvPr/>
        </p:nvSpPr>
        <p:spPr>
          <a:xfrm>
            <a:off x="857765" y="6309360"/>
            <a:ext cx="7877385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История Руси: от ранних государств до современной интерпретации</a:t>
            </a:r>
            <a:endParaRPr lang="en-US" sz="800" dirty="0"/>
          </a:p>
        </p:txBody>
      </p:sp>
      <p:sp>
        <p:nvSpPr>
          <p:cNvPr id="12" name="Text 10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3</a:t>
            </a:r>
            <a:endParaRPr lang="en-US" sz="800" dirty="0"/>
          </a:p>
        </p:txBody>
      </p:sp>
      <p:sp>
        <p:nvSpPr>
          <p:cNvPr id="13" name="Text 11"/>
          <p:cNvSpPr/>
          <p:nvPr/>
        </p:nvSpPr>
        <p:spPr>
          <a:xfrm>
            <a:off x="5892803" y="5090932"/>
            <a:ext cx="530352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Роль князя Владимира</a:t>
            </a:r>
            <a:endParaRPr lang="en-US" sz="13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Князь Владимир сделал христианство государственной религией.</a:t>
            </a:r>
            <a:endParaRPr lang="en-US" sz="1300" dirty="0"/>
          </a:p>
        </p:txBody>
      </p:sp>
      <p:sp>
        <p:nvSpPr>
          <p:cNvPr id="14" name="Text 12"/>
          <p:cNvSpPr/>
          <p:nvPr/>
        </p:nvSpPr>
        <p:spPr>
          <a:xfrm>
            <a:off x="5252723" y="4266902"/>
            <a:ext cx="530352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Культурный прогресс</a:t>
            </a:r>
            <a:endParaRPr lang="en-US" sz="13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Христианство способствовало культурному развитию Руси.</a:t>
            </a:r>
            <a:endParaRPr lang="en-US" sz="1300" dirty="0"/>
          </a:p>
        </p:txBody>
      </p:sp>
      <p:sp>
        <p:nvSpPr>
          <p:cNvPr id="15" name="Text 13"/>
          <p:cNvSpPr/>
          <p:nvPr/>
        </p:nvSpPr>
        <p:spPr>
          <a:xfrm>
            <a:off x="4612643" y="3447172"/>
            <a:ext cx="530352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Развитие торговли</a:t>
            </a:r>
            <a:endParaRPr lang="en-US" sz="13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Торговля с Византией способствовала росту экономики Руси.</a:t>
            </a:r>
            <a:endParaRPr lang="en-US" sz="1300" dirty="0"/>
          </a:p>
        </p:txBody>
      </p:sp>
      <p:sp>
        <p:nvSpPr>
          <p:cNvPr id="16" name="Text 14"/>
          <p:cNvSpPr/>
          <p:nvPr/>
        </p:nvSpPr>
        <p:spPr>
          <a:xfrm>
            <a:off x="3972563" y="2632849"/>
            <a:ext cx="530352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Расширение территорий</a:t>
            </a:r>
            <a:endParaRPr lang="en-US" sz="13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Киевская Русь расширила свои границы за счет завоеваний.</a:t>
            </a:r>
            <a:endParaRPr lang="en-US" sz="1300" dirty="0"/>
          </a:p>
        </p:txBody>
      </p:sp>
      <p:sp>
        <p:nvSpPr>
          <p:cNvPr id="17" name="Text 15"/>
          <p:cNvSpPr/>
          <p:nvPr/>
        </p:nvSpPr>
        <p:spPr>
          <a:xfrm>
            <a:off x="3322323" y="1797723"/>
            <a:ext cx="530352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Укрепление власти</a:t>
            </a:r>
            <a:endParaRPr lang="en-US" sz="13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Князья Киевской Руси усилили власть через централизацию.</a:t>
            </a:r>
            <a:endParaRPr lang="en-US" sz="1300" dirty="0"/>
          </a:p>
        </p:txBody>
      </p:sp>
      <p:sp>
        <p:nvSpPr>
          <p:cNvPr id="18" name="Text 16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40080" y="1164617"/>
            <a:ext cx="10874394" cy="10672"/>
          </a:xfrm>
          <a:custGeom>
            <a:avLst/>
            <a:gdLst/>
            <a:ahLst/>
            <a:cxnLst/>
            <a:rect l="l" t="t" r="r" b="b"/>
            <a:pathLst>
              <a:path w="10874394" h="10672">
                <a:moveTo>
                  <a:pt x="0" y="0"/>
                </a:moveTo>
                <a:lnTo>
                  <a:pt x="10874394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640079" y="1"/>
            <a:ext cx="10908453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Принятие христианства и его влияние на общество</a:t>
            </a:r>
            <a:endParaRPr lang="en-US" sz="2400" dirty="0"/>
          </a:p>
        </p:txBody>
      </p:sp>
      <p:sp>
        <p:nvSpPr>
          <p:cNvPr id="5" name="Text 3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 /</a:t>
            </a:r>
            <a:endParaRPr lang="en-US" sz="800" dirty="0"/>
          </a:p>
        </p:txBody>
      </p:sp>
      <p:sp>
        <p:nvSpPr>
          <p:cNvPr id="6" name="Text 4"/>
          <p:cNvSpPr/>
          <p:nvPr/>
        </p:nvSpPr>
        <p:spPr>
          <a:xfrm>
            <a:off x="857765" y="6309360"/>
            <a:ext cx="7877385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История Руси: от ранних государств до современной интерпретации</a:t>
            </a:r>
            <a:endParaRPr lang="en-US" sz="800" dirty="0"/>
          </a:p>
        </p:txBody>
      </p:sp>
      <p:sp>
        <p:nvSpPr>
          <p:cNvPr id="7" name="Text 5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4</a:t>
            </a:r>
            <a:endParaRPr lang="en-US" sz="800" dirty="0"/>
          </a:p>
        </p:txBody>
      </p:sp>
      <p:sp>
        <p:nvSpPr>
          <p:cNvPr id="8" name="Text 6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8588394" y="4488705"/>
            <a:ext cx="292608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6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Социальные структуры</a:t>
            </a:r>
            <a:endParaRPr lang="en-US" sz="16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36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Принятие христианства изменило социальные иерархии в обществе.</a:t>
            </a:r>
            <a:endParaRPr lang="en-US" sz="1600" dirty="0"/>
          </a:p>
        </p:txBody>
      </p:sp>
      <p:sp>
        <p:nvSpPr>
          <p:cNvPr id="10" name="Text 8"/>
          <p:cNvSpPr/>
          <p:nvPr/>
        </p:nvSpPr>
        <p:spPr>
          <a:xfrm>
            <a:off x="8588394" y="1958697"/>
            <a:ext cx="2926080" cy="16459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6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Образование и христианство</a:t>
            </a:r>
            <a:endParaRPr lang="en-US" sz="16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36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Христианство стало основой для создания образовательных учреждений.</a:t>
            </a:r>
            <a:endParaRPr lang="en-US" sz="1600" dirty="0"/>
          </a:p>
        </p:txBody>
      </p:sp>
      <p:sp>
        <p:nvSpPr>
          <p:cNvPr id="11" name="Text 9"/>
          <p:cNvSpPr/>
          <p:nvPr/>
        </p:nvSpPr>
        <p:spPr>
          <a:xfrm>
            <a:off x="727097" y="2834525"/>
            <a:ext cx="2926080" cy="16459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0" indent="0">
              <a:lnSpc>
                <a:spcPct val="90000"/>
              </a:lnSpc>
              <a:buNone/>
            </a:pPr>
            <a:r>
              <a:rPr lang="en-US" sz="16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Культурные изменения</a:t>
            </a:r>
            <a:endParaRPr lang="en-US" sz="1600" dirty="0"/>
          </a:p>
          <a:p>
            <a:pPr algn="r" marL="142875" indent="0">
              <a:lnSpc>
                <a:spcPct val="90000"/>
              </a:lnSpc>
              <a:buNone/>
            </a:pPr>
            <a:r>
              <a:rPr lang="en-US" sz="136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Принятие христианства в 988 году привело к значительным изменениям в культуре.</a:t>
            </a:r>
            <a:endParaRPr lang="en-US" sz="1600" dirty="0"/>
          </a:p>
        </p:txBody>
      </p:sp>
      <p:sp>
        <p:nvSpPr>
          <p:cNvPr id="12" name="Text 10"/>
          <p:cNvSpPr/>
          <p:nvPr/>
        </p:nvSpPr>
        <p:spPr>
          <a:xfrm>
            <a:off x="5617231" y="1886693"/>
            <a:ext cx="2582739" cy="2708521"/>
          </a:xfrm>
          <a:custGeom>
            <a:avLst/>
            <a:gdLst/>
            <a:ahLst/>
            <a:cxnLst/>
            <a:rect l="l" t="t" r="r" b="b"/>
            <a:pathLst>
              <a:path w="2582739" h="2708521">
                <a:moveTo>
                  <a:pt x="2474496" y="1410571"/>
                </a:moveTo>
                <a:cubicBezTo>
                  <a:pt x="2118130" y="380276"/>
                  <a:pt x="1038287" y="-193930"/>
                  <a:pt x="0" y="59696"/>
                </a:cubicBezTo>
                <a:lnTo>
                  <a:pt x="415718" y="513996"/>
                </a:lnTo>
                <a:cubicBezTo>
                  <a:pt x="441390" y="542056"/>
                  <a:pt x="450068" y="581871"/>
                  <a:pt x="438368" y="618057"/>
                </a:cubicBezTo>
                <a:lnTo>
                  <a:pt x="292986" y="1068241"/>
                </a:lnTo>
                <a:cubicBezTo>
                  <a:pt x="829111" y="962581"/>
                  <a:pt x="1362601" y="1289148"/>
                  <a:pt x="1506098" y="1824703"/>
                </a:cubicBezTo>
                <a:cubicBezTo>
                  <a:pt x="1552717" y="1998672"/>
                  <a:pt x="1552691" y="2174211"/>
                  <a:pt x="1513614" y="2337914"/>
                </a:cubicBezTo>
                <a:lnTo>
                  <a:pt x="1872512" y="2703591"/>
                </a:lnTo>
                <a:cubicBezTo>
                  <a:pt x="1876721" y="2707844"/>
                  <a:pt x="1882868" y="2709577"/>
                  <a:pt x="1888757" y="2707979"/>
                </a:cubicBezTo>
                <a:lnTo>
                  <a:pt x="2539633" y="2535582"/>
                </a:lnTo>
                <a:lnTo>
                  <a:pt x="2540873" y="2540186"/>
                </a:lnTo>
                <a:cubicBezTo>
                  <a:pt x="2609444" y="2167981"/>
                  <a:pt x="2598080" y="1767960"/>
                  <a:pt x="2474548" y="1410760"/>
                </a:cubicBezTo>
                <a:lnTo>
                  <a:pt x="2474496" y="1410571"/>
                </a:lnTo>
              </a:path>
            </a:pathLst>
          </a:custGeom>
          <a:solidFill>
            <a:srgbClr val="0C53B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4739907" y="4322669"/>
            <a:ext cx="3396882" cy="1754746"/>
          </a:xfrm>
          <a:custGeom>
            <a:avLst/>
            <a:gdLst/>
            <a:ahLst/>
            <a:cxnLst/>
            <a:rect l="l" t="t" r="r" b="b"/>
            <a:pathLst>
              <a:path w="3396882" h="1754746">
                <a:moveTo>
                  <a:pt x="2788874" y="358038"/>
                </a:moveTo>
                <a:cubicBezTo>
                  <a:pt x="2752120" y="367882"/>
                  <a:pt x="2712716" y="356915"/>
                  <a:pt x="2686220" y="329840"/>
                </a:cubicBezTo>
                <a:lnTo>
                  <a:pt x="2362463" y="-18"/>
                </a:lnTo>
                <a:cubicBezTo>
                  <a:pt x="2252880" y="317942"/>
                  <a:pt x="1992305" y="577610"/>
                  <a:pt x="1642970" y="671208"/>
                </a:cubicBezTo>
                <a:cubicBezTo>
                  <a:pt x="1293601" y="764823"/>
                  <a:pt x="930610" y="668102"/>
                  <a:pt x="676319" y="442389"/>
                </a:cubicBezTo>
                <a:lnTo>
                  <a:pt x="603932" y="462235"/>
                </a:lnTo>
                <a:lnTo>
                  <a:pt x="186115" y="577118"/>
                </a:lnTo>
                <a:cubicBezTo>
                  <a:pt x="180374" y="578645"/>
                  <a:pt x="175789" y="583278"/>
                  <a:pt x="174430" y="589174"/>
                </a:cubicBezTo>
                <a:lnTo>
                  <a:pt x="11991" y="1228217"/>
                </a:lnTo>
                <a:lnTo>
                  <a:pt x="8560" y="1241746"/>
                </a:lnTo>
                <a:lnTo>
                  <a:pt x="1936" y="1239974"/>
                </a:lnTo>
                <a:lnTo>
                  <a:pt x="442" y="1239605"/>
                </a:lnTo>
                <a:lnTo>
                  <a:pt x="-34" y="1242343"/>
                </a:lnTo>
                <a:cubicBezTo>
                  <a:pt x="291079" y="1494640"/>
                  <a:pt x="596968" y="1643442"/>
                  <a:pt x="975245" y="1716369"/>
                </a:cubicBezTo>
                <a:cubicBezTo>
                  <a:pt x="2063640" y="1926412"/>
                  <a:pt x="3117624" y="1252941"/>
                  <a:pt x="3396848" y="197076"/>
                </a:cubicBezTo>
                <a:lnTo>
                  <a:pt x="2789078" y="358091"/>
                </a:lnTo>
                <a:lnTo>
                  <a:pt x="2788874" y="358038"/>
                </a:lnTo>
              </a:path>
            </a:pathLst>
          </a:custGeom>
          <a:solidFill>
            <a:srgbClr val="08387A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4016828" y="1973514"/>
            <a:ext cx="1954699" cy="3530111"/>
          </a:xfrm>
          <a:custGeom>
            <a:avLst/>
            <a:gdLst/>
            <a:ahLst/>
            <a:cxnLst/>
            <a:rect l="l" t="t" r="r" b="b"/>
            <a:pathLst>
              <a:path w="1954699" h="3530111">
                <a:moveTo>
                  <a:pt x="1083216" y="2279852"/>
                </a:moveTo>
                <a:cubicBezTo>
                  <a:pt x="936457" y="1732120"/>
                  <a:pt x="1252493" y="1169596"/>
                  <a:pt x="1791423" y="1006717"/>
                </a:cubicBezTo>
                <a:lnTo>
                  <a:pt x="1953878" y="503817"/>
                </a:lnTo>
                <a:cubicBezTo>
                  <a:pt x="1955735" y="498099"/>
                  <a:pt x="1954366" y="491815"/>
                  <a:pt x="1950262" y="487402"/>
                </a:cubicBezTo>
                <a:lnTo>
                  <a:pt x="1504297" y="0"/>
                </a:lnTo>
                <a:lnTo>
                  <a:pt x="1410159" y="28770"/>
                </a:lnTo>
                <a:cubicBezTo>
                  <a:pt x="1046057" y="154619"/>
                  <a:pt x="764385" y="345316"/>
                  <a:pt x="511955" y="636514"/>
                </a:cubicBezTo>
                <a:cubicBezTo>
                  <a:pt x="-225826" y="1487554"/>
                  <a:pt x="-155829" y="2763865"/>
                  <a:pt x="654863" y="3530111"/>
                </a:cubicBezTo>
                <a:lnTo>
                  <a:pt x="810750" y="2916507"/>
                </a:lnTo>
                <a:cubicBezTo>
                  <a:pt x="820113" y="2879688"/>
                  <a:pt x="848613" y="2850530"/>
                  <a:pt x="885322" y="2840504"/>
                </a:cubicBezTo>
                <a:lnTo>
                  <a:pt x="1325501" y="2719492"/>
                </a:lnTo>
                <a:cubicBezTo>
                  <a:pt x="1213751" y="2598691"/>
                  <a:pt x="1128819" y="2449897"/>
                  <a:pt x="1083275" y="2279922"/>
                </a:cubicBezTo>
                <a:lnTo>
                  <a:pt x="1083216" y="2279852"/>
                </a:ln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5" name="Text 13"/>
          <p:cNvSpPr/>
          <p:nvPr/>
        </p:nvSpPr>
        <p:spPr>
          <a:xfrm>
            <a:off x="7581079" y="5116999"/>
            <a:ext cx="578531" cy="571710"/>
          </a:xfrm>
          <a:custGeom>
            <a:avLst/>
            <a:gdLst/>
            <a:ahLst/>
            <a:cxnLst/>
            <a:rect l="l" t="t" r="r" b="b"/>
            <a:pathLst>
              <a:path w="578531" h="571710">
                <a:moveTo>
                  <a:pt x="448830" y="30689"/>
                </a:moveTo>
                <a:cubicBezTo>
                  <a:pt x="439823" y="11411"/>
                  <a:pt x="421437" y="800"/>
                  <a:pt x="402612" y="0"/>
                </a:cubicBezTo>
                <a:cubicBezTo>
                  <a:pt x="293448" y="181095"/>
                  <a:pt x="158211" y="346399"/>
                  <a:pt x="6" y="489710"/>
                </a:cubicBezTo>
                <a:cubicBezTo>
                  <a:pt x="6688" y="499149"/>
                  <a:pt x="16297" y="506884"/>
                  <a:pt x="28903" y="510274"/>
                </a:cubicBezTo>
                <a:lnTo>
                  <a:pt x="510172" y="569618"/>
                </a:lnTo>
                <a:cubicBezTo>
                  <a:pt x="554430" y="582069"/>
                  <a:pt x="592879" y="536687"/>
                  <a:pt x="573296" y="495164"/>
                </a:cubicBezTo>
                <a:lnTo>
                  <a:pt x="448830" y="30689"/>
                </a:lnTo>
              </a:path>
            </a:pathLst>
          </a:custGeom>
          <a:solidFill>
            <a:srgbClr val="08387A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7545422" y="2254263"/>
            <a:ext cx="563173" cy="575169"/>
          </a:xfrm>
          <a:custGeom>
            <a:avLst/>
            <a:gdLst/>
            <a:ahLst/>
            <a:cxnLst/>
            <a:rect l="l" t="t" r="r" b="b"/>
            <a:pathLst>
              <a:path w="563173" h="575169">
                <a:moveTo>
                  <a:pt x="454002" y="546434"/>
                </a:moveTo>
                <a:lnTo>
                  <a:pt x="559417" y="73202"/>
                </a:lnTo>
                <a:cubicBezTo>
                  <a:pt x="576042" y="30363"/>
                  <a:pt x="534587" y="-12228"/>
                  <a:pt x="491442" y="3238"/>
                </a:cubicBezTo>
                <a:lnTo>
                  <a:pt x="17098" y="82307"/>
                </a:lnTo>
                <a:cubicBezTo>
                  <a:pt x="10571" y="84659"/>
                  <a:pt x="4838" y="88168"/>
                  <a:pt x="0" y="92223"/>
                </a:cubicBezTo>
                <a:cubicBezTo>
                  <a:pt x="167910" y="232403"/>
                  <a:pt x="311395" y="395688"/>
                  <a:pt x="427612" y="575164"/>
                </a:cubicBezTo>
                <a:cubicBezTo>
                  <a:pt x="439089" y="569607"/>
                  <a:pt x="448810" y="559899"/>
                  <a:pt x="454002" y="546434"/>
                </a:cubicBezTo>
                <a:lnTo>
                  <a:pt x="454002" y="546434"/>
                </a:lnTo>
              </a:path>
            </a:pathLst>
          </a:custGeom>
          <a:solidFill>
            <a:srgbClr val="0C53B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3795665" y="2681953"/>
            <a:ext cx="553809" cy="581555"/>
          </a:xfrm>
          <a:custGeom>
            <a:avLst/>
            <a:gdLst/>
            <a:ahLst/>
            <a:cxnLst/>
            <a:rect l="l" t="t" r="r" b="b"/>
            <a:pathLst>
              <a:path w="553809" h="581555">
                <a:moveTo>
                  <a:pt x="553615" y="4647"/>
                </a:moveTo>
                <a:cubicBezTo>
                  <a:pt x="547911" y="2105"/>
                  <a:pt x="541730" y="494"/>
                  <a:pt x="535156" y="0"/>
                </a:cubicBezTo>
                <a:lnTo>
                  <a:pt x="57303" y="54044"/>
                </a:lnTo>
                <a:cubicBezTo>
                  <a:pt x="11386" y="51043"/>
                  <a:pt x="-16819" y="103383"/>
                  <a:pt x="11109" y="140091"/>
                </a:cubicBezTo>
                <a:lnTo>
                  <a:pt x="242286" y="566277"/>
                </a:lnTo>
                <a:cubicBezTo>
                  <a:pt x="247514" y="573076"/>
                  <a:pt x="253810" y="578077"/>
                  <a:pt x="260711" y="581555"/>
                </a:cubicBezTo>
                <a:cubicBezTo>
                  <a:pt x="293723" y="482371"/>
                  <a:pt x="334102" y="384413"/>
                  <a:pt x="382521" y="288341"/>
                </a:cubicBezTo>
                <a:cubicBezTo>
                  <a:pt x="430941" y="192262"/>
                  <a:pt x="490464" y="93305"/>
                  <a:pt x="553814" y="4583"/>
                </a:cubicBezTo>
                <a:lnTo>
                  <a:pt x="553615" y="4647"/>
                </a:ln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4251832" y="3156472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0" y="365760"/>
                </a:moveTo>
                <a:cubicBezTo>
                  <a:pt x="0" y="163758"/>
                  <a:pt x="163758" y="0"/>
                  <a:pt x="365760" y="0"/>
                </a:cubicBezTo>
                <a:cubicBezTo>
                  <a:pt x="567762" y="0"/>
                  <a:pt x="731520" y="163758"/>
                  <a:pt x="731520" y="365760"/>
                </a:cubicBezTo>
                <a:cubicBezTo>
                  <a:pt x="731520" y="567762"/>
                  <a:pt x="567762" y="731520"/>
                  <a:pt x="365760" y="731520"/>
                </a:cubicBezTo>
                <a:cubicBezTo>
                  <a:pt x="163758" y="731520"/>
                  <a:pt x="0" y="567762"/>
                  <a:pt x="0" y="365760"/>
                </a:cubicBezTo>
              </a:path>
            </a:pathLst>
          </a:custGeom>
          <a:solidFill>
            <a:srgbClr val="FFFFFF"/>
          </a:solidFill>
          <a:ln w="9525">
            <a:solidFill>
              <a:srgbClr val="D0E2FC"/>
            </a:solidFill>
          </a:ln>
          <a:effectLst>
            <a:outerShdw sx="100000" sy="100000" kx="0" ky="0" algn="bl" rotWithShape="0" blurRad="266700" dist="13" dir="16200000">
              <a:srgbClr val="08387a">
                <a:alpha val="20000"/>
              </a:srgbClr>
            </a:outerShdw>
          </a:effectLst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9" name="Text 17"/>
          <p:cNvSpPr/>
          <p:nvPr/>
        </p:nvSpPr>
        <p:spPr>
          <a:xfrm>
            <a:off x="4251832" y="3156472"/>
            <a:ext cx="731520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800" b="1" dirty="0">
                <a:solidFill>
                  <a:srgbClr val="08387A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1</a:t>
            </a:r>
            <a:endParaRPr lang="en-US" sz="1800" dirty="0"/>
          </a:p>
        </p:txBody>
      </p:sp>
      <p:sp>
        <p:nvSpPr>
          <p:cNvPr id="20" name="Text 18"/>
          <p:cNvSpPr/>
          <p:nvPr/>
        </p:nvSpPr>
        <p:spPr>
          <a:xfrm>
            <a:off x="6982602" y="2686150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0" y="365760"/>
                </a:moveTo>
                <a:cubicBezTo>
                  <a:pt x="0" y="163758"/>
                  <a:pt x="163758" y="0"/>
                  <a:pt x="365760" y="0"/>
                </a:cubicBezTo>
                <a:cubicBezTo>
                  <a:pt x="567762" y="0"/>
                  <a:pt x="731520" y="163758"/>
                  <a:pt x="731520" y="365760"/>
                </a:cubicBezTo>
                <a:cubicBezTo>
                  <a:pt x="731520" y="567762"/>
                  <a:pt x="567762" y="731520"/>
                  <a:pt x="365760" y="731520"/>
                </a:cubicBezTo>
                <a:cubicBezTo>
                  <a:pt x="163758" y="731520"/>
                  <a:pt x="0" y="567762"/>
                  <a:pt x="0" y="365760"/>
                </a:cubicBezTo>
              </a:path>
            </a:pathLst>
          </a:custGeom>
          <a:solidFill>
            <a:srgbClr val="FFFFFF"/>
          </a:solidFill>
          <a:ln w="9525">
            <a:solidFill>
              <a:srgbClr val="D0E2FC"/>
            </a:solidFill>
          </a:ln>
          <a:effectLst>
            <a:outerShdw sx="100000" sy="100000" kx="0" ky="0" algn="bl" rotWithShape="0" blurRad="266700" dist="13" dir="16200000">
              <a:srgbClr val="08387a">
                <a:alpha val="20000"/>
              </a:srgbClr>
            </a:outerShdw>
          </a:effectLst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1" name="Text 19"/>
          <p:cNvSpPr/>
          <p:nvPr/>
        </p:nvSpPr>
        <p:spPr>
          <a:xfrm>
            <a:off x="6982602" y="2686150"/>
            <a:ext cx="731520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800" b="1" dirty="0">
                <a:solidFill>
                  <a:srgbClr val="08387A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2</a:t>
            </a:r>
            <a:endParaRPr lang="en-US" sz="1800" dirty="0"/>
          </a:p>
        </p:txBody>
      </p:sp>
      <p:sp>
        <p:nvSpPr>
          <p:cNvPr id="22" name="Text 20"/>
          <p:cNvSpPr/>
          <p:nvPr/>
        </p:nvSpPr>
        <p:spPr>
          <a:xfrm>
            <a:off x="6268616" y="5046005"/>
            <a:ext cx="731520" cy="731520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0" y="365760"/>
                </a:moveTo>
                <a:cubicBezTo>
                  <a:pt x="0" y="163758"/>
                  <a:pt x="163758" y="0"/>
                  <a:pt x="365760" y="0"/>
                </a:cubicBezTo>
                <a:cubicBezTo>
                  <a:pt x="567762" y="0"/>
                  <a:pt x="731520" y="163758"/>
                  <a:pt x="731520" y="365760"/>
                </a:cubicBezTo>
                <a:cubicBezTo>
                  <a:pt x="731520" y="567762"/>
                  <a:pt x="567762" y="731520"/>
                  <a:pt x="365760" y="731520"/>
                </a:cubicBezTo>
                <a:cubicBezTo>
                  <a:pt x="163758" y="731520"/>
                  <a:pt x="0" y="567762"/>
                  <a:pt x="0" y="365760"/>
                </a:cubicBezTo>
              </a:path>
            </a:pathLst>
          </a:custGeom>
          <a:solidFill>
            <a:srgbClr val="FFFFFF"/>
          </a:solidFill>
          <a:ln w="9525">
            <a:solidFill>
              <a:srgbClr val="D0E2FC"/>
            </a:solidFill>
          </a:ln>
          <a:effectLst>
            <a:outerShdw sx="100000" sy="100000" kx="0" ky="0" algn="bl" rotWithShape="0" blurRad="266700" dist="13" dir="16200000">
              <a:srgbClr val="08387a">
                <a:alpha val="20000"/>
              </a:srgbClr>
            </a:outerShdw>
          </a:effectLst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3" name="Text 21"/>
          <p:cNvSpPr/>
          <p:nvPr/>
        </p:nvSpPr>
        <p:spPr>
          <a:xfrm>
            <a:off x="6268616" y="5046005"/>
            <a:ext cx="731520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800" b="1" dirty="0">
                <a:solidFill>
                  <a:srgbClr val="08387A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3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095996" y="2143743"/>
            <a:ext cx="9525" cy="3657600"/>
          </a:xfrm>
          <a:custGeom>
            <a:avLst/>
            <a:gdLst/>
            <a:ahLst/>
            <a:cxnLst/>
            <a:rect l="l" t="t" r="r" b="b"/>
            <a:pathLst>
              <a:path w="9525" h="3657600">
                <a:moveTo>
                  <a:pt x="0" y="0"/>
                </a:moveTo>
                <a:lnTo>
                  <a:pt x="9525" y="3657600"/>
                </a:lnTo>
              </a:path>
            </a:pathLst>
          </a:custGeom>
          <a:noFill/>
          <a:ln w="12700">
            <a:solidFill>
              <a:srgbClr val="D9D9D9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640079" y="2143743"/>
            <a:ext cx="10911840" cy="9525"/>
          </a:xfrm>
          <a:custGeom>
            <a:avLst/>
            <a:gdLst/>
            <a:ahLst/>
            <a:cxnLst/>
            <a:rect l="l" t="t" r="r" b="b"/>
            <a:pathLst>
              <a:path w="10911840" h="9525">
                <a:moveTo>
                  <a:pt x="0" y="0"/>
                </a:moveTo>
                <a:lnTo>
                  <a:pt x="10911840" y="9525"/>
                </a:lnTo>
              </a:path>
            </a:pathLst>
          </a:custGeom>
          <a:noFill/>
          <a:ln w="12700">
            <a:solidFill>
              <a:srgbClr val="D9D9D9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640080" y="1164617"/>
            <a:ext cx="10881360" cy="10672"/>
          </a:xfrm>
          <a:custGeom>
            <a:avLst/>
            <a:gdLst/>
            <a:ahLst/>
            <a:cxnLst/>
            <a:rect l="l" t="t" r="r" b="b"/>
            <a:pathLst>
              <a:path w="10881360" h="10672">
                <a:moveTo>
                  <a:pt x="0" y="0"/>
                </a:moveTo>
                <a:lnTo>
                  <a:pt x="10881360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 /</a:t>
            </a:r>
            <a:endParaRPr lang="en-US" sz="800" dirty="0"/>
          </a:p>
        </p:txBody>
      </p:sp>
      <p:sp>
        <p:nvSpPr>
          <p:cNvPr id="7" name="Text 5"/>
          <p:cNvSpPr/>
          <p:nvPr/>
        </p:nvSpPr>
        <p:spPr>
          <a:xfrm>
            <a:off x="640079" y="1"/>
            <a:ext cx="10915441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Политические объединения и распады: от раздробленности к централизованному государству</a:t>
            </a:r>
            <a:endParaRPr lang="en-US" sz="2400" dirty="0"/>
          </a:p>
        </p:txBody>
      </p:sp>
      <p:sp>
        <p:nvSpPr>
          <p:cNvPr id="8" name="Text 6"/>
          <p:cNvSpPr/>
          <p:nvPr/>
        </p:nvSpPr>
        <p:spPr>
          <a:xfrm>
            <a:off x="857765" y="6309360"/>
            <a:ext cx="7877385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История Руси: от ранних государств до современной интерпретации</a:t>
            </a:r>
            <a:endParaRPr lang="en-US" sz="800" dirty="0"/>
          </a:p>
        </p:txBody>
      </p:sp>
      <p:sp>
        <p:nvSpPr>
          <p:cNvPr id="9" name="Text 7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5</a:t>
            </a:r>
            <a:endParaRPr lang="en-US" sz="800" dirty="0"/>
          </a:p>
        </p:txBody>
      </p:sp>
      <p:sp>
        <p:nvSpPr>
          <p:cNvPr id="10" name="Text 8"/>
          <p:cNvSpPr/>
          <p:nvPr/>
        </p:nvSpPr>
        <p:spPr>
          <a:xfrm>
            <a:off x="6278876" y="2315048"/>
            <a:ext cx="4815843" cy="335023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Объединение земель началось в XIII веке и стало результатом внешних угроз, таких как монгольское нашествие.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Процесс объединения способствовал созданию централизованного государства и укреплению власти князей.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Ключевыми фигурами этого периода стали такие личности, как Иван III, который объединил русские земли под своей властью.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Объединение земель привело к усилению экономики и культурного единства среди русских народов.</a:t>
            </a:r>
            <a:endParaRPr lang="en-US" sz="1400" dirty="0"/>
          </a:p>
        </p:txBody>
      </p:sp>
      <p:sp>
        <p:nvSpPr>
          <p:cNvPr id="11" name="Text 9"/>
          <p:cNvSpPr/>
          <p:nvPr/>
        </p:nvSpPr>
        <p:spPr>
          <a:xfrm>
            <a:off x="822959" y="2326623"/>
            <a:ext cx="4815840" cy="333866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Период политической раздробленности характеризовался феодальной раздробленностью и отсутствием единого центра власти.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Множество княжеств боролись за влияние, что приводило к внутренним конфликтам и ослаблению государства.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Основными причинами раздробленности были экономические интересы и борьба за власть среди местных князей.</a:t>
            </a:r>
            <a:endParaRPr lang="en-US" sz="1400" dirty="0"/>
          </a:p>
          <a:p>
            <a:pPr algn="l" marL="182880" indent="-182880">
              <a:lnSpc>
                <a:spcPct val="100000"/>
              </a:lnSpc>
              <a:spcAft>
                <a:spcPts val="2400"/>
              </a:spcAft>
              <a:buSzPct val="120000"/>
              <a:buFont typeface="Arial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Ключевыми фигурами этого периода стали князья, которые стремились расширить свои территории и влияние.</a:t>
            </a:r>
            <a:endParaRPr lang="en-US" sz="1400" dirty="0"/>
          </a:p>
        </p:txBody>
      </p:sp>
      <p:sp>
        <p:nvSpPr>
          <p:cNvPr id="12" name="Text 10"/>
          <p:cNvSpPr/>
          <p:nvPr/>
        </p:nvSpPr>
        <p:spPr>
          <a:xfrm>
            <a:off x="6096000" y="1605870"/>
            <a:ext cx="5455923" cy="526298"/>
          </a:xfrm>
          <a:prstGeom prst="rect">
            <a:avLst/>
          </a:pr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6096000" y="1743030"/>
            <a:ext cx="5455923" cy="25197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Объединение земель</a:t>
            </a:r>
            <a:endParaRPr lang="en-US" sz="1800" dirty="0"/>
          </a:p>
        </p:txBody>
      </p:sp>
      <p:sp>
        <p:nvSpPr>
          <p:cNvPr id="14" name="Text 12"/>
          <p:cNvSpPr/>
          <p:nvPr/>
        </p:nvSpPr>
        <p:spPr>
          <a:xfrm>
            <a:off x="640079" y="1605870"/>
            <a:ext cx="5455920" cy="526298"/>
          </a:xfrm>
          <a:prstGeom prst="rect">
            <a:avLst/>
          </a:pr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5" name="Text 13"/>
          <p:cNvSpPr/>
          <p:nvPr/>
        </p:nvSpPr>
        <p:spPr>
          <a:xfrm>
            <a:off x="640079" y="1743030"/>
            <a:ext cx="5455920" cy="25197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90000"/>
              </a:lnSpc>
              <a:buNone/>
            </a:pPr>
            <a:r>
              <a:rPr lang="en-US" sz="1800" b="1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Раздробленность</a:t>
            </a:r>
            <a:endParaRPr lang="en-US" sz="1800" dirty="0"/>
          </a:p>
        </p:txBody>
      </p:sp>
      <p:sp>
        <p:nvSpPr>
          <p:cNvPr id="16" name="Text 14"/>
          <p:cNvSpPr/>
          <p:nvPr/>
        </p:nvSpPr>
        <p:spPr>
          <a:xfrm>
            <a:off x="5676014" y="1424763"/>
            <a:ext cx="839972" cy="839972"/>
          </a:xfrm>
          <a:custGeom>
            <a:avLst/>
            <a:gdLst/>
            <a:ahLst/>
            <a:cxnLst/>
            <a:rect l="l" t="t" r="r" b="b"/>
            <a:pathLst>
              <a:path w="839972" h="839972">
                <a:moveTo>
                  <a:pt x="0" y="419986"/>
                </a:moveTo>
                <a:cubicBezTo>
                  <a:pt x="0" y="188036"/>
                  <a:pt x="188036" y="0"/>
                  <a:pt x="419986" y="0"/>
                </a:cubicBezTo>
                <a:cubicBezTo>
                  <a:pt x="651936" y="0"/>
                  <a:pt x="839972" y="188036"/>
                  <a:pt x="839972" y="419986"/>
                </a:cubicBezTo>
                <a:cubicBezTo>
                  <a:pt x="839972" y="651936"/>
                  <a:pt x="651936" y="839972"/>
                  <a:pt x="419986" y="839972"/>
                </a:cubicBezTo>
                <a:cubicBezTo>
                  <a:pt x="188036" y="839972"/>
                  <a:pt x="0" y="651936"/>
                  <a:pt x="0" y="419986"/>
                </a:cubicBezTo>
              </a:path>
            </a:pathLst>
          </a:custGeom>
          <a:solidFill>
            <a:srgbClr val="FFFFFF"/>
          </a:solidFill>
          <a:ln w="28575">
            <a:solidFill>
              <a:srgbClr val="F2F2F2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5766014" y="1471563"/>
            <a:ext cx="659972" cy="746372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b="1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VS</a:t>
            </a:r>
            <a:endParaRPr lang="en-US" sz="1600" dirty="0"/>
          </a:p>
        </p:txBody>
      </p:sp>
      <p:sp>
        <p:nvSpPr>
          <p:cNvPr id="18" name="Text 16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40080" y="1164617"/>
            <a:ext cx="10881360" cy="10672"/>
          </a:xfrm>
          <a:custGeom>
            <a:avLst/>
            <a:gdLst/>
            <a:ahLst/>
            <a:cxnLst/>
            <a:rect l="l" t="t" r="r" b="b"/>
            <a:pathLst>
              <a:path w="10881360" h="10672">
                <a:moveTo>
                  <a:pt x="0" y="0"/>
                </a:moveTo>
                <a:lnTo>
                  <a:pt x="10881360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 /</a:t>
            </a:r>
            <a:endParaRPr lang="en-US" sz="800" dirty="0"/>
          </a:p>
        </p:txBody>
      </p:sp>
      <p:sp>
        <p:nvSpPr>
          <p:cNvPr id="5" name="Text 3"/>
          <p:cNvSpPr/>
          <p:nvPr/>
        </p:nvSpPr>
        <p:spPr>
          <a:xfrm>
            <a:off x="1118216" y="3948597"/>
            <a:ext cx="685241" cy="685241"/>
          </a:xfrm>
          <a:custGeom>
            <a:avLst/>
            <a:gdLst/>
            <a:ahLst/>
            <a:cxnLst/>
            <a:rect l="l" t="t" r="r" b="b"/>
            <a:pathLst>
              <a:path w="685241" h="685241">
                <a:moveTo>
                  <a:pt x="0" y="342621"/>
                </a:moveTo>
                <a:cubicBezTo>
                  <a:pt x="0" y="153398"/>
                  <a:pt x="153398" y="0"/>
                  <a:pt x="342621" y="0"/>
                </a:cubicBezTo>
                <a:cubicBezTo>
                  <a:pt x="531843" y="0"/>
                  <a:pt x="685241" y="153398"/>
                  <a:pt x="685241" y="342621"/>
                </a:cubicBezTo>
                <a:cubicBezTo>
                  <a:pt x="685241" y="531843"/>
                  <a:pt x="531843" y="685241"/>
                  <a:pt x="342621" y="685241"/>
                </a:cubicBezTo>
                <a:cubicBezTo>
                  <a:pt x="153398" y="685241"/>
                  <a:pt x="0" y="531843"/>
                  <a:pt x="0" y="342621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1208216" y="3995397"/>
            <a:ext cx="505241" cy="59164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1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015669" y="3846050"/>
            <a:ext cx="890334" cy="890334"/>
          </a:xfrm>
          <a:custGeom>
            <a:avLst/>
            <a:gdLst/>
            <a:ahLst/>
            <a:cxnLst/>
            <a:rect l="l" t="t" r="r" b="b"/>
            <a:pathLst>
              <a:path w="890334" h="890334">
                <a:moveTo>
                  <a:pt x="0" y="445167"/>
                </a:moveTo>
                <a:cubicBezTo>
                  <a:pt x="0" y="199310"/>
                  <a:pt x="199310" y="0"/>
                  <a:pt x="445167" y="0"/>
                </a:cubicBezTo>
                <a:cubicBezTo>
                  <a:pt x="691024" y="0"/>
                  <a:pt x="890334" y="199310"/>
                  <a:pt x="890334" y="445167"/>
                </a:cubicBezTo>
                <a:cubicBezTo>
                  <a:pt x="890334" y="691024"/>
                  <a:pt x="691024" y="890334"/>
                  <a:pt x="445167" y="890334"/>
                </a:cubicBezTo>
                <a:cubicBezTo>
                  <a:pt x="199310" y="890334"/>
                  <a:pt x="0" y="691024"/>
                  <a:pt x="0" y="445167"/>
                </a:cubicBez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 flipH="1" flipV="1">
            <a:off x="1460836" y="2969938"/>
            <a:ext cx="2114413" cy="876113"/>
          </a:xfrm>
          <a:custGeom>
            <a:avLst/>
            <a:gdLst/>
            <a:ahLst/>
            <a:cxnLst/>
            <a:rect l="l" t="t" r="r" b="b"/>
            <a:pathLst>
              <a:path w="2114413" h="876113">
                <a:moveTo>
                  <a:pt x="2114413" y="0"/>
                </a:moveTo>
                <a:lnTo>
                  <a:pt x="2114413" y="438056"/>
                </a:lnTo>
                <a:lnTo>
                  <a:pt x="0" y="438056"/>
                </a:lnTo>
                <a:lnTo>
                  <a:pt x="0" y="876113"/>
                </a:ln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3232629" y="2182150"/>
            <a:ext cx="685241" cy="685241"/>
          </a:xfrm>
          <a:custGeom>
            <a:avLst/>
            <a:gdLst/>
            <a:ahLst/>
            <a:cxnLst/>
            <a:rect l="l" t="t" r="r" b="b"/>
            <a:pathLst>
              <a:path w="685241" h="685241">
                <a:moveTo>
                  <a:pt x="0" y="342621"/>
                </a:moveTo>
                <a:cubicBezTo>
                  <a:pt x="0" y="153398"/>
                  <a:pt x="153398" y="0"/>
                  <a:pt x="342621" y="0"/>
                </a:cubicBezTo>
                <a:cubicBezTo>
                  <a:pt x="531843" y="0"/>
                  <a:pt x="685241" y="153398"/>
                  <a:pt x="685241" y="342621"/>
                </a:cubicBezTo>
                <a:cubicBezTo>
                  <a:pt x="685241" y="531843"/>
                  <a:pt x="531843" y="685241"/>
                  <a:pt x="342621" y="685241"/>
                </a:cubicBezTo>
                <a:cubicBezTo>
                  <a:pt x="153398" y="685241"/>
                  <a:pt x="0" y="531843"/>
                  <a:pt x="0" y="342621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3322629" y="2228950"/>
            <a:ext cx="505241" cy="59164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2</a:t>
            </a:r>
            <a:endParaRPr lang="en-US" sz="1600" dirty="0"/>
          </a:p>
        </p:txBody>
      </p:sp>
      <p:sp>
        <p:nvSpPr>
          <p:cNvPr id="11" name="Text 9"/>
          <p:cNvSpPr/>
          <p:nvPr/>
        </p:nvSpPr>
        <p:spPr>
          <a:xfrm>
            <a:off x="3130082" y="2079603"/>
            <a:ext cx="890334" cy="890334"/>
          </a:xfrm>
          <a:custGeom>
            <a:avLst/>
            <a:gdLst/>
            <a:ahLst/>
            <a:cxnLst/>
            <a:rect l="l" t="t" r="r" b="b"/>
            <a:pathLst>
              <a:path w="890334" h="890334">
                <a:moveTo>
                  <a:pt x="0" y="445167"/>
                </a:moveTo>
                <a:cubicBezTo>
                  <a:pt x="0" y="199310"/>
                  <a:pt x="199310" y="0"/>
                  <a:pt x="445167" y="0"/>
                </a:cubicBezTo>
                <a:cubicBezTo>
                  <a:pt x="691024" y="0"/>
                  <a:pt x="890334" y="199310"/>
                  <a:pt x="890334" y="445167"/>
                </a:cubicBezTo>
                <a:cubicBezTo>
                  <a:pt x="890334" y="691024"/>
                  <a:pt x="691024" y="890334"/>
                  <a:pt x="445167" y="890334"/>
                </a:cubicBezTo>
                <a:cubicBezTo>
                  <a:pt x="199310" y="890334"/>
                  <a:pt x="0" y="691024"/>
                  <a:pt x="0" y="445167"/>
                </a:cubicBez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 flipH="1" flipV="1">
            <a:off x="5698127" y="2969938"/>
            <a:ext cx="2125835" cy="876113"/>
          </a:xfrm>
          <a:custGeom>
            <a:avLst/>
            <a:gdLst/>
            <a:ahLst/>
            <a:cxnLst/>
            <a:rect l="l" t="t" r="r" b="b"/>
            <a:pathLst>
              <a:path w="2125835" h="876113">
                <a:moveTo>
                  <a:pt x="2125835" y="0"/>
                </a:moveTo>
                <a:lnTo>
                  <a:pt x="2125835" y="438056"/>
                </a:lnTo>
                <a:lnTo>
                  <a:pt x="0" y="438056"/>
                </a:lnTo>
                <a:lnTo>
                  <a:pt x="0" y="876113"/>
                </a:ln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7481342" y="2182150"/>
            <a:ext cx="685241" cy="685241"/>
          </a:xfrm>
          <a:custGeom>
            <a:avLst/>
            <a:gdLst/>
            <a:ahLst/>
            <a:cxnLst/>
            <a:rect l="l" t="t" r="r" b="b"/>
            <a:pathLst>
              <a:path w="685241" h="685241">
                <a:moveTo>
                  <a:pt x="0" y="342621"/>
                </a:moveTo>
                <a:cubicBezTo>
                  <a:pt x="0" y="153398"/>
                  <a:pt x="153398" y="0"/>
                  <a:pt x="342621" y="0"/>
                </a:cubicBezTo>
                <a:cubicBezTo>
                  <a:pt x="531843" y="0"/>
                  <a:pt x="685241" y="153398"/>
                  <a:pt x="685241" y="342621"/>
                </a:cubicBezTo>
                <a:cubicBezTo>
                  <a:pt x="685241" y="531843"/>
                  <a:pt x="531843" y="685241"/>
                  <a:pt x="342621" y="685241"/>
                </a:cubicBezTo>
                <a:cubicBezTo>
                  <a:pt x="153398" y="685241"/>
                  <a:pt x="0" y="531843"/>
                  <a:pt x="0" y="342621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7571342" y="2228950"/>
            <a:ext cx="505241" cy="59164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4</a:t>
            </a:r>
            <a:endParaRPr lang="en-US" sz="1600" dirty="0"/>
          </a:p>
        </p:txBody>
      </p:sp>
      <p:sp>
        <p:nvSpPr>
          <p:cNvPr id="15" name="Text 13"/>
          <p:cNvSpPr/>
          <p:nvPr/>
        </p:nvSpPr>
        <p:spPr>
          <a:xfrm>
            <a:off x="7378795" y="2079603"/>
            <a:ext cx="890334" cy="890334"/>
          </a:xfrm>
          <a:custGeom>
            <a:avLst/>
            <a:gdLst/>
            <a:ahLst/>
            <a:cxnLst/>
            <a:rect l="l" t="t" r="r" b="b"/>
            <a:pathLst>
              <a:path w="890334" h="890334">
                <a:moveTo>
                  <a:pt x="0" y="445167"/>
                </a:moveTo>
                <a:cubicBezTo>
                  <a:pt x="0" y="199310"/>
                  <a:pt x="199310" y="0"/>
                  <a:pt x="445167" y="0"/>
                </a:cubicBezTo>
                <a:cubicBezTo>
                  <a:pt x="691024" y="0"/>
                  <a:pt x="890334" y="199310"/>
                  <a:pt x="890334" y="445167"/>
                </a:cubicBezTo>
                <a:cubicBezTo>
                  <a:pt x="890334" y="691024"/>
                  <a:pt x="691024" y="890334"/>
                  <a:pt x="445167" y="890334"/>
                </a:cubicBezTo>
                <a:cubicBezTo>
                  <a:pt x="199310" y="890334"/>
                  <a:pt x="0" y="691024"/>
                  <a:pt x="0" y="445167"/>
                </a:cubicBez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 flipV="1">
            <a:off x="3575250" y="2969938"/>
            <a:ext cx="2122878" cy="876113"/>
          </a:xfrm>
          <a:custGeom>
            <a:avLst/>
            <a:gdLst/>
            <a:ahLst/>
            <a:cxnLst/>
            <a:rect l="l" t="t" r="r" b="b"/>
            <a:pathLst>
              <a:path w="2122878" h="876113">
                <a:moveTo>
                  <a:pt x="0" y="876113"/>
                </a:moveTo>
                <a:lnTo>
                  <a:pt x="0" y="438057"/>
                </a:lnTo>
                <a:lnTo>
                  <a:pt x="2122878" y="438057"/>
                </a:lnTo>
                <a:lnTo>
                  <a:pt x="2122878" y="0"/>
                </a:ln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5355507" y="3948597"/>
            <a:ext cx="685241" cy="685241"/>
          </a:xfrm>
          <a:custGeom>
            <a:avLst/>
            <a:gdLst/>
            <a:ahLst/>
            <a:cxnLst/>
            <a:rect l="l" t="t" r="r" b="b"/>
            <a:pathLst>
              <a:path w="685241" h="685241">
                <a:moveTo>
                  <a:pt x="0" y="342621"/>
                </a:moveTo>
                <a:cubicBezTo>
                  <a:pt x="0" y="153398"/>
                  <a:pt x="153398" y="0"/>
                  <a:pt x="342621" y="0"/>
                </a:cubicBezTo>
                <a:cubicBezTo>
                  <a:pt x="531843" y="0"/>
                  <a:pt x="685241" y="153398"/>
                  <a:pt x="685241" y="342621"/>
                </a:cubicBezTo>
                <a:cubicBezTo>
                  <a:pt x="685241" y="531843"/>
                  <a:pt x="531843" y="685241"/>
                  <a:pt x="342621" y="685241"/>
                </a:cubicBezTo>
                <a:cubicBezTo>
                  <a:pt x="153398" y="685241"/>
                  <a:pt x="0" y="531843"/>
                  <a:pt x="0" y="342621"/>
                </a:cubicBezTo>
              </a:path>
            </a:pathLst>
          </a:cu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5445507" y="3995397"/>
            <a:ext cx="505241" cy="591641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3</a:t>
            </a:r>
            <a:endParaRPr lang="en-US" sz="1600" dirty="0"/>
          </a:p>
        </p:txBody>
      </p:sp>
      <p:sp>
        <p:nvSpPr>
          <p:cNvPr id="19" name="Text 17"/>
          <p:cNvSpPr/>
          <p:nvPr/>
        </p:nvSpPr>
        <p:spPr>
          <a:xfrm>
            <a:off x="5252960" y="3846050"/>
            <a:ext cx="890334" cy="890334"/>
          </a:xfrm>
          <a:custGeom>
            <a:avLst/>
            <a:gdLst/>
            <a:ahLst/>
            <a:cxnLst/>
            <a:rect l="l" t="t" r="r" b="b"/>
            <a:pathLst>
              <a:path w="890334" h="890334">
                <a:moveTo>
                  <a:pt x="0" y="445167"/>
                </a:moveTo>
                <a:cubicBezTo>
                  <a:pt x="0" y="199310"/>
                  <a:pt x="199310" y="0"/>
                  <a:pt x="445167" y="0"/>
                </a:cubicBezTo>
                <a:cubicBezTo>
                  <a:pt x="691024" y="0"/>
                  <a:pt x="890334" y="199310"/>
                  <a:pt x="890334" y="445167"/>
                </a:cubicBezTo>
                <a:cubicBezTo>
                  <a:pt x="890334" y="691024"/>
                  <a:pt x="691024" y="890334"/>
                  <a:pt x="445167" y="890334"/>
                </a:cubicBezTo>
                <a:cubicBezTo>
                  <a:pt x="199310" y="890334"/>
                  <a:pt x="0" y="691024"/>
                  <a:pt x="0" y="445167"/>
                </a:cubicBezTo>
              </a:path>
            </a:pathLst>
          </a:custGeom>
          <a:noFill/>
          <a:ln w="9525">
            <a:solidFill>
              <a:srgbClr val="1570EF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0" name="Text 18"/>
          <p:cNvSpPr/>
          <p:nvPr/>
        </p:nvSpPr>
        <p:spPr>
          <a:xfrm>
            <a:off x="640079" y="1"/>
            <a:ext cx="10915441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ct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Этапы централизации Руси</a:t>
            </a:r>
            <a:endParaRPr lang="en-US" sz="2400" dirty="0"/>
          </a:p>
        </p:txBody>
      </p:sp>
      <p:sp>
        <p:nvSpPr>
          <p:cNvPr id="21" name="Text 19"/>
          <p:cNvSpPr/>
          <p:nvPr/>
        </p:nvSpPr>
        <p:spPr>
          <a:xfrm>
            <a:off x="857765" y="6309360"/>
            <a:ext cx="7877385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История Руси: от ранних государств до современной интерпретации</a:t>
            </a:r>
            <a:endParaRPr lang="en-US" sz="800" dirty="0"/>
          </a:p>
        </p:txBody>
      </p:sp>
      <p:sp>
        <p:nvSpPr>
          <p:cNvPr id="22" name="Text 20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6</a:t>
            </a:r>
            <a:endParaRPr lang="en-US" sz="800" dirty="0"/>
          </a:p>
        </p:txBody>
      </p:sp>
      <p:sp>
        <p:nvSpPr>
          <p:cNvPr id="23" name="Text 21"/>
          <p:cNvSpPr/>
          <p:nvPr/>
        </p:nvSpPr>
        <p:spPr>
          <a:xfrm>
            <a:off x="8488633" y="1876852"/>
            <a:ext cx="283464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В XVI веке начался процесс централизации, укрепивший власть московских царей.</a:t>
            </a:r>
            <a:endParaRPr lang="en-US" sz="1200" dirty="0"/>
          </a:p>
        </p:txBody>
      </p:sp>
      <p:sp>
        <p:nvSpPr>
          <p:cNvPr id="24" name="Text 22"/>
          <p:cNvSpPr/>
          <p:nvPr/>
        </p:nvSpPr>
        <p:spPr>
          <a:xfrm>
            <a:off x="8488633" y="1420929"/>
            <a:ext cx="28346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Централизация Руси</a:t>
            </a:r>
            <a:endParaRPr lang="en-US" sz="1400" dirty="0"/>
          </a:p>
        </p:txBody>
      </p:sp>
      <p:sp>
        <p:nvSpPr>
          <p:cNvPr id="25" name="Text 23"/>
          <p:cNvSpPr/>
          <p:nvPr/>
        </p:nvSpPr>
        <p:spPr>
          <a:xfrm>
            <a:off x="6365652" y="4108996"/>
            <a:ext cx="2834640" cy="16852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В 1478 году Новгород был присоединен к Московскому княжеству.</a:t>
            </a:r>
            <a:endParaRPr lang="en-US" sz="1200" dirty="0"/>
          </a:p>
        </p:txBody>
      </p:sp>
      <p:sp>
        <p:nvSpPr>
          <p:cNvPr id="26" name="Text 24"/>
          <p:cNvSpPr/>
          <p:nvPr/>
        </p:nvSpPr>
        <p:spPr>
          <a:xfrm>
            <a:off x="6365652" y="3653073"/>
            <a:ext cx="28346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Присоединение Новгорода</a:t>
            </a:r>
            <a:endParaRPr lang="en-US" sz="1400" dirty="0"/>
          </a:p>
        </p:txBody>
      </p:sp>
      <p:sp>
        <p:nvSpPr>
          <p:cNvPr id="27" name="Text 25"/>
          <p:cNvSpPr/>
          <p:nvPr/>
        </p:nvSpPr>
        <p:spPr>
          <a:xfrm>
            <a:off x="4185314" y="1876852"/>
            <a:ext cx="2834640" cy="1371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В 1480 году произошло стояние на Угре, завершившее ордынское владычество.</a:t>
            </a:r>
            <a:endParaRPr lang="en-US" sz="1200" dirty="0"/>
          </a:p>
        </p:txBody>
      </p:sp>
      <p:sp>
        <p:nvSpPr>
          <p:cNvPr id="28" name="Text 26"/>
          <p:cNvSpPr/>
          <p:nvPr/>
        </p:nvSpPr>
        <p:spPr>
          <a:xfrm>
            <a:off x="4185314" y="1420929"/>
            <a:ext cx="28346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Победа над Ордой</a:t>
            </a:r>
            <a:endParaRPr lang="en-US" sz="1400" dirty="0"/>
          </a:p>
        </p:txBody>
      </p:sp>
      <p:sp>
        <p:nvSpPr>
          <p:cNvPr id="29" name="Text 27"/>
          <p:cNvSpPr/>
          <p:nvPr/>
        </p:nvSpPr>
        <p:spPr>
          <a:xfrm>
            <a:off x="2128361" y="4108996"/>
            <a:ext cx="2834640" cy="16852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82880" indent="-182880">
              <a:lnSpc>
                <a:spcPct val="11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В XIV веке Русь была разделена на множество княжеств.</a:t>
            </a:r>
            <a:endParaRPr lang="en-US" sz="1200" dirty="0"/>
          </a:p>
        </p:txBody>
      </p:sp>
      <p:sp>
        <p:nvSpPr>
          <p:cNvPr id="30" name="Text 28"/>
          <p:cNvSpPr/>
          <p:nvPr/>
        </p:nvSpPr>
        <p:spPr>
          <a:xfrm>
            <a:off x="2128361" y="3653073"/>
            <a:ext cx="283464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Удельная раздробленность</a:t>
            </a:r>
            <a:endParaRPr lang="en-US" sz="1400" dirty="0"/>
          </a:p>
        </p:txBody>
      </p:sp>
      <p:sp>
        <p:nvSpPr>
          <p:cNvPr id="31" name="Text 29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40080" y="1164617"/>
            <a:ext cx="10881360" cy="10672"/>
          </a:xfrm>
          <a:custGeom>
            <a:avLst/>
            <a:gdLst/>
            <a:ahLst/>
            <a:cxnLst/>
            <a:rect l="l" t="t" r="r" b="b"/>
            <a:pathLst>
              <a:path w="10881360" h="10672">
                <a:moveTo>
                  <a:pt x="0" y="0"/>
                </a:moveTo>
                <a:lnTo>
                  <a:pt x="10881360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640079" y="4133651"/>
            <a:ext cx="4206240" cy="822960"/>
          </a:xfrm>
          <a:prstGeom prst="rect">
            <a:avLst/>
          </a:prstGeom>
          <a:solidFill>
            <a:srgbClr val="0C53B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640079" y="2486013"/>
            <a:ext cx="2926080" cy="822960"/>
          </a:xfrm>
          <a:prstGeom prst="rect">
            <a:avLst/>
          </a:prstGeom>
          <a:solidFill>
            <a:srgbClr val="A1C6F9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640079" y="3309832"/>
            <a:ext cx="3566160" cy="822960"/>
          </a:xfrm>
          <a:prstGeom prst="rect">
            <a:avLst/>
          </a:prstGeom>
          <a:solidFill>
            <a:srgbClr val="73A9F5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640079" y="4949851"/>
            <a:ext cx="4846320" cy="822960"/>
          </a:xfrm>
          <a:prstGeom prst="rect">
            <a:avLst/>
          </a:prstGeom>
          <a:solidFill>
            <a:srgbClr val="08387A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640079" y="1662194"/>
            <a:ext cx="2286000" cy="822960"/>
          </a:xfrm>
          <a:prstGeom prst="rect">
            <a:avLst/>
          </a:prstGeom>
          <a:solidFill>
            <a:srgbClr val="D0E2FC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 /</a:t>
            </a:r>
            <a:endParaRPr lang="en-US" sz="800" dirty="0"/>
          </a:p>
        </p:txBody>
      </p:sp>
      <p:sp>
        <p:nvSpPr>
          <p:cNvPr id="10" name="Text 8"/>
          <p:cNvSpPr/>
          <p:nvPr/>
        </p:nvSpPr>
        <p:spPr>
          <a:xfrm>
            <a:off x="640079" y="1"/>
            <a:ext cx="10915441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ct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Роль Ивана III в укреплении власти</a:t>
            </a:r>
            <a:endParaRPr lang="en-US" sz="2400" dirty="0"/>
          </a:p>
        </p:txBody>
      </p:sp>
      <p:sp>
        <p:nvSpPr>
          <p:cNvPr id="11" name="Text 9"/>
          <p:cNvSpPr/>
          <p:nvPr/>
        </p:nvSpPr>
        <p:spPr>
          <a:xfrm>
            <a:off x="857765" y="6309360"/>
            <a:ext cx="7877385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История Руси: от ранних государств до современной интерпретации</a:t>
            </a:r>
            <a:endParaRPr lang="en-US" sz="800" dirty="0"/>
          </a:p>
        </p:txBody>
      </p:sp>
      <p:sp>
        <p:nvSpPr>
          <p:cNvPr id="12" name="Text 10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7</a:t>
            </a:r>
            <a:endParaRPr lang="en-US" sz="800" dirty="0"/>
          </a:p>
        </p:txBody>
      </p:sp>
      <p:sp>
        <p:nvSpPr>
          <p:cNvPr id="13" name="Text 11"/>
          <p:cNvSpPr/>
          <p:nvPr/>
        </p:nvSpPr>
        <p:spPr>
          <a:xfrm>
            <a:off x="5892803" y="5090932"/>
            <a:ext cx="530352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Военные успехи</a:t>
            </a:r>
            <a:endParaRPr lang="en-US" sz="13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Он освободил Русь от ига монголо-татар.</a:t>
            </a:r>
            <a:endParaRPr lang="en-US" sz="1300" dirty="0"/>
          </a:p>
        </p:txBody>
      </p:sp>
      <p:sp>
        <p:nvSpPr>
          <p:cNvPr id="14" name="Text 12"/>
          <p:cNvSpPr/>
          <p:nvPr/>
        </p:nvSpPr>
        <p:spPr>
          <a:xfrm>
            <a:off x="5252723" y="4266902"/>
            <a:ext cx="530352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Политические достижения</a:t>
            </a:r>
            <a:endParaRPr lang="en-US" sz="13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Иван III проводил успешную политику централизации власти.</a:t>
            </a:r>
            <a:endParaRPr lang="en-US" sz="1300" dirty="0"/>
          </a:p>
        </p:txBody>
      </p:sp>
      <p:sp>
        <p:nvSpPr>
          <p:cNvPr id="15" name="Text 13"/>
          <p:cNvSpPr/>
          <p:nvPr/>
        </p:nvSpPr>
        <p:spPr>
          <a:xfrm>
            <a:off x="4612643" y="3447172"/>
            <a:ext cx="530352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Титул 'Государь'</a:t>
            </a:r>
            <a:endParaRPr lang="en-US" sz="13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Принятие титула 'Государь всея Руси' символизировало единство государства.</a:t>
            </a:r>
            <a:endParaRPr lang="en-US" sz="1300" dirty="0"/>
          </a:p>
        </p:txBody>
      </p:sp>
      <p:sp>
        <p:nvSpPr>
          <p:cNvPr id="16" name="Text 14"/>
          <p:cNvSpPr/>
          <p:nvPr/>
        </p:nvSpPr>
        <p:spPr>
          <a:xfrm>
            <a:off x="3972563" y="2632849"/>
            <a:ext cx="530352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Великокняжеская власть</a:t>
            </a:r>
            <a:endParaRPr lang="en-US" sz="13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Иван III укрепил великокняжескую власть в стране.</a:t>
            </a:r>
            <a:endParaRPr lang="en-US" sz="1300" dirty="0"/>
          </a:p>
        </p:txBody>
      </p:sp>
      <p:sp>
        <p:nvSpPr>
          <p:cNvPr id="17" name="Text 15"/>
          <p:cNvSpPr/>
          <p:nvPr/>
        </p:nvSpPr>
        <p:spPr>
          <a:xfrm>
            <a:off x="3322323" y="1797723"/>
            <a:ext cx="530352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Судебник</a:t>
            </a:r>
            <a:endParaRPr lang="en-US" sz="13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Судебник стал основой кодификации законов в России.</a:t>
            </a:r>
            <a:endParaRPr lang="en-US" sz="1300" dirty="0"/>
          </a:p>
        </p:txBody>
      </p:sp>
      <p:sp>
        <p:nvSpPr>
          <p:cNvPr id="18" name="Text 16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40080" y="1164617"/>
            <a:ext cx="10881360" cy="10672"/>
          </a:xfrm>
          <a:custGeom>
            <a:avLst/>
            <a:gdLst/>
            <a:ahLst/>
            <a:cxnLst/>
            <a:rect l="l" t="t" r="r" b="b"/>
            <a:pathLst>
              <a:path w="10881360" h="10672">
                <a:moveTo>
                  <a:pt x="0" y="0"/>
                </a:moveTo>
                <a:lnTo>
                  <a:pt x="10881360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 /</a:t>
            </a:r>
            <a:endParaRPr lang="en-US" sz="800" dirty="0"/>
          </a:p>
        </p:txBody>
      </p:sp>
      <p:sp>
        <p:nvSpPr>
          <p:cNvPr id="5" name="Text 3"/>
          <p:cNvSpPr/>
          <p:nvPr/>
        </p:nvSpPr>
        <p:spPr>
          <a:xfrm>
            <a:off x="640079" y="1438418"/>
            <a:ext cx="1737360" cy="1188720"/>
          </a:xfrm>
          <a:prstGeom prst="rect">
            <a:avLst/>
          </a:pr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730079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P</a:t>
            </a:r>
            <a:endParaRPr lang="en-US" sz="4400" dirty="0"/>
          </a:p>
        </p:txBody>
      </p:sp>
      <p:sp>
        <p:nvSpPr>
          <p:cNvPr id="7" name="Text 5"/>
          <p:cNvSpPr/>
          <p:nvPr/>
        </p:nvSpPr>
        <p:spPr>
          <a:xfrm>
            <a:off x="2476841" y="1438418"/>
            <a:ext cx="1737360" cy="1188720"/>
          </a:xfrm>
          <a:prstGeom prst="rect">
            <a:avLst/>
          </a:prstGeom>
          <a:solidFill>
            <a:srgbClr val="08387A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2566841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E</a:t>
            </a:r>
            <a:endParaRPr lang="en-US" sz="4400" dirty="0"/>
          </a:p>
        </p:txBody>
      </p:sp>
      <p:sp>
        <p:nvSpPr>
          <p:cNvPr id="9" name="Text 7"/>
          <p:cNvSpPr/>
          <p:nvPr/>
        </p:nvSpPr>
        <p:spPr>
          <a:xfrm>
            <a:off x="4313603" y="1438418"/>
            <a:ext cx="1737360" cy="1188720"/>
          </a:xfrm>
          <a:prstGeom prst="rect">
            <a:avLst/>
          </a:pr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4403603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S</a:t>
            </a:r>
            <a:endParaRPr lang="en-US" sz="4400" dirty="0"/>
          </a:p>
        </p:txBody>
      </p:sp>
      <p:sp>
        <p:nvSpPr>
          <p:cNvPr id="11" name="Text 9"/>
          <p:cNvSpPr/>
          <p:nvPr/>
        </p:nvSpPr>
        <p:spPr>
          <a:xfrm>
            <a:off x="6150365" y="1438418"/>
            <a:ext cx="1737360" cy="1188720"/>
          </a:xfrm>
          <a:prstGeom prst="rect">
            <a:avLst/>
          </a:prstGeom>
          <a:solidFill>
            <a:srgbClr val="08387A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6240365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T</a:t>
            </a:r>
            <a:endParaRPr lang="en-US" sz="4400" dirty="0"/>
          </a:p>
        </p:txBody>
      </p:sp>
      <p:sp>
        <p:nvSpPr>
          <p:cNvPr id="13" name="Text 11"/>
          <p:cNvSpPr/>
          <p:nvPr/>
        </p:nvSpPr>
        <p:spPr>
          <a:xfrm>
            <a:off x="7987127" y="1438418"/>
            <a:ext cx="1737360" cy="1188720"/>
          </a:xfrm>
          <a:prstGeom prst="rect">
            <a:avLst/>
          </a:pr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8077127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E</a:t>
            </a:r>
            <a:endParaRPr lang="en-US" sz="4400" dirty="0"/>
          </a:p>
        </p:txBody>
      </p:sp>
      <p:sp>
        <p:nvSpPr>
          <p:cNvPr id="15" name="Text 13"/>
          <p:cNvSpPr/>
          <p:nvPr/>
        </p:nvSpPr>
        <p:spPr>
          <a:xfrm>
            <a:off x="9823890" y="1438418"/>
            <a:ext cx="1737360" cy="1188720"/>
          </a:xfrm>
          <a:prstGeom prst="rect">
            <a:avLst/>
          </a:prstGeom>
          <a:solidFill>
            <a:srgbClr val="08387A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9913890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L</a:t>
            </a:r>
            <a:endParaRPr lang="en-US" sz="4400" dirty="0"/>
          </a:p>
        </p:txBody>
      </p:sp>
      <p:sp>
        <p:nvSpPr>
          <p:cNvPr id="17" name="Text 15"/>
          <p:cNvSpPr/>
          <p:nvPr/>
        </p:nvSpPr>
        <p:spPr>
          <a:xfrm>
            <a:off x="730079" y="2928527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1570E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Political</a:t>
            </a:r>
            <a:endParaRPr lang="en-US" sz="1400" dirty="0"/>
          </a:p>
        </p:txBody>
      </p:sp>
      <p:sp>
        <p:nvSpPr>
          <p:cNvPr id="18" name="Text 16"/>
          <p:cNvSpPr/>
          <p:nvPr/>
        </p:nvSpPr>
        <p:spPr>
          <a:xfrm>
            <a:off x="2583263" y="2928527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8387A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Economic</a:t>
            </a:r>
            <a:endParaRPr lang="en-US" sz="1400" dirty="0"/>
          </a:p>
        </p:txBody>
      </p:sp>
      <p:sp>
        <p:nvSpPr>
          <p:cNvPr id="19" name="Text 17"/>
          <p:cNvSpPr/>
          <p:nvPr/>
        </p:nvSpPr>
        <p:spPr>
          <a:xfrm>
            <a:off x="4436447" y="2928527"/>
            <a:ext cx="1465919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1570E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Social</a:t>
            </a:r>
            <a:endParaRPr lang="en-US" sz="1400" dirty="0"/>
          </a:p>
        </p:txBody>
      </p:sp>
      <p:sp>
        <p:nvSpPr>
          <p:cNvPr id="20" name="Text 18"/>
          <p:cNvSpPr/>
          <p:nvPr/>
        </p:nvSpPr>
        <p:spPr>
          <a:xfrm>
            <a:off x="6289631" y="2928527"/>
            <a:ext cx="1465918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8387A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Technological</a:t>
            </a:r>
            <a:endParaRPr lang="en-US" sz="1400" dirty="0"/>
          </a:p>
        </p:txBody>
      </p:sp>
      <p:sp>
        <p:nvSpPr>
          <p:cNvPr id="21" name="Text 19"/>
          <p:cNvSpPr/>
          <p:nvPr/>
        </p:nvSpPr>
        <p:spPr>
          <a:xfrm>
            <a:off x="8142815" y="2928527"/>
            <a:ext cx="1465918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1570E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Environmental</a:t>
            </a:r>
            <a:endParaRPr lang="en-US" sz="1400" dirty="0"/>
          </a:p>
        </p:txBody>
      </p:sp>
      <p:sp>
        <p:nvSpPr>
          <p:cNvPr id="22" name="Text 20"/>
          <p:cNvSpPr/>
          <p:nvPr/>
        </p:nvSpPr>
        <p:spPr>
          <a:xfrm>
            <a:off x="9995999" y="2928527"/>
            <a:ext cx="1435441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8387A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Legal</a:t>
            </a:r>
            <a:endParaRPr lang="en-US" sz="1400" dirty="0"/>
          </a:p>
        </p:txBody>
      </p:sp>
      <p:sp>
        <p:nvSpPr>
          <p:cNvPr id="23" name="Text 21"/>
          <p:cNvSpPr/>
          <p:nvPr/>
        </p:nvSpPr>
        <p:spPr>
          <a:xfrm>
            <a:off x="640079" y="1"/>
            <a:ext cx="10915441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Культурные преобразования и их значение</a:t>
            </a:r>
            <a:endParaRPr lang="en-US" sz="2400" dirty="0"/>
          </a:p>
        </p:txBody>
      </p:sp>
      <p:sp>
        <p:nvSpPr>
          <p:cNvPr id="24" name="Text 22"/>
          <p:cNvSpPr/>
          <p:nvPr/>
        </p:nvSpPr>
        <p:spPr>
          <a:xfrm>
            <a:off x="857765" y="6309360"/>
            <a:ext cx="7877385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История Руси: от ранних государств до современной интерпретации</a:t>
            </a:r>
            <a:endParaRPr lang="en-US" sz="800" dirty="0"/>
          </a:p>
        </p:txBody>
      </p:sp>
      <p:sp>
        <p:nvSpPr>
          <p:cNvPr id="25" name="Text 23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8</a:t>
            </a:r>
            <a:endParaRPr lang="en-US" sz="800" dirty="0"/>
          </a:p>
        </p:txBody>
      </p:sp>
      <p:sp>
        <p:nvSpPr>
          <p:cNvPr id="26" name="Text 24"/>
          <p:cNvSpPr/>
          <p:nvPr/>
        </p:nvSpPr>
        <p:spPr>
          <a:xfrm>
            <a:off x="640079" y="3370706"/>
            <a:ext cx="164592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Архитектура отражает культурные изменения в обществе.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Новые стили способствовали формированию уникальной идентичности.</a:t>
            </a:r>
            <a:endParaRPr lang="en-US" sz="1200" dirty="0"/>
          </a:p>
        </p:txBody>
      </p:sp>
      <p:sp>
        <p:nvSpPr>
          <p:cNvPr id="27" name="Text 25"/>
          <p:cNvSpPr/>
          <p:nvPr/>
        </p:nvSpPr>
        <p:spPr>
          <a:xfrm>
            <a:off x="2493263" y="3370706"/>
            <a:ext cx="1629498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Двуглавый орел стал символом единства и силы.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Он укрепил национальную идентичность и историческую преемственность.</a:t>
            </a:r>
            <a:endParaRPr lang="en-US" sz="1200" dirty="0"/>
          </a:p>
        </p:txBody>
      </p:sp>
      <p:sp>
        <p:nvSpPr>
          <p:cNvPr id="28" name="Text 26"/>
          <p:cNvSpPr/>
          <p:nvPr/>
        </p:nvSpPr>
        <p:spPr>
          <a:xfrm>
            <a:off x="4313602" y="3370706"/>
            <a:ext cx="1645921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Византийская традиция оказала значительное влияние на искусство.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Это влияние обогатило культурное наследие.</a:t>
            </a:r>
            <a:endParaRPr lang="en-US" sz="1200" dirty="0"/>
          </a:p>
        </p:txBody>
      </p:sp>
      <p:sp>
        <p:nvSpPr>
          <p:cNvPr id="29" name="Text 27"/>
          <p:cNvSpPr/>
          <p:nvPr/>
        </p:nvSpPr>
        <p:spPr>
          <a:xfrm>
            <a:off x="6150364" y="3370706"/>
            <a:ext cx="1645921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Культурные изменения способствовали формированию национальной идентичности.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Они укрепили чувство принадлежности к народу.</a:t>
            </a:r>
            <a:endParaRPr lang="en-US" sz="1200" dirty="0"/>
          </a:p>
        </p:txBody>
      </p:sp>
      <p:sp>
        <p:nvSpPr>
          <p:cNvPr id="30" name="Text 28"/>
          <p:cNvSpPr/>
          <p:nvPr/>
        </p:nvSpPr>
        <p:spPr>
          <a:xfrm>
            <a:off x="7987127" y="3370706"/>
            <a:ext cx="164592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Культурные трансформации отражают изменения в общественном сознании.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Они способствовали развитию новых ценностей и традиций.</a:t>
            </a:r>
            <a:endParaRPr lang="en-US" sz="1200" dirty="0"/>
          </a:p>
        </p:txBody>
      </p:sp>
      <p:sp>
        <p:nvSpPr>
          <p:cNvPr id="31" name="Text 29"/>
          <p:cNvSpPr/>
          <p:nvPr/>
        </p:nvSpPr>
        <p:spPr>
          <a:xfrm>
            <a:off x="9823888" y="3370706"/>
            <a:ext cx="1645919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Исторические контексты играли ключевую роль в культурных преобразованиях.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Понимание этих контекстов помогает осознать значимость изменений.</a:t>
            </a:r>
            <a:endParaRPr lang="en-US" sz="1200" dirty="0"/>
          </a:p>
        </p:txBody>
      </p:sp>
      <p:sp>
        <p:nvSpPr>
          <p:cNvPr id="32" name="Text 30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40080" y="1164617"/>
            <a:ext cx="10881360" cy="10672"/>
          </a:xfrm>
          <a:custGeom>
            <a:avLst/>
            <a:gdLst/>
            <a:ahLst/>
            <a:cxnLst/>
            <a:rect l="l" t="t" r="r" b="b"/>
            <a:pathLst>
              <a:path w="10881360" h="10672">
                <a:moveTo>
                  <a:pt x="0" y="0"/>
                </a:moveTo>
                <a:lnTo>
                  <a:pt x="10881360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640079" y="4133651"/>
            <a:ext cx="4206240" cy="822960"/>
          </a:xfrm>
          <a:prstGeom prst="rect">
            <a:avLst/>
          </a:prstGeom>
          <a:solidFill>
            <a:srgbClr val="0C53B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640079" y="2486013"/>
            <a:ext cx="2926080" cy="822960"/>
          </a:xfrm>
          <a:prstGeom prst="rect">
            <a:avLst/>
          </a:prstGeom>
          <a:solidFill>
            <a:srgbClr val="A1C6F9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640079" y="3309832"/>
            <a:ext cx="3566160" cy="822960"/>
          </a:xfrm>
          <a:prstGeom prst="rect">
            <a:avLst/>
          </a:prstGeom>
          <a:solidFill>
            <a:srgbClr val="73A9F5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640079" y="4949851"/>
            <a:ext cx="4846320" cy="822960"/>
          </a:xfrm>
          <a:prstGeom prst="rect">
            <a:avLst/>
          </a:prstGeom>
          <a:solidFill>
            <a:srgbClr val="08387A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640079" y="1662194"/>
            <a:ext cx="2286000" cy="822960"/>
          </a:xfrm>
          <a:prstGeom prst="rect">
            <a:avLst/>
          </a:prstGeom>
          <a:solidFill>
            <a:srgbClr val="D0E2FC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 /</a:t>
            </a:r>
            <a:endParaRPr lang="en-US" sz="800" dirty="0"/>
          </a:p>
        </p:txBody>
      </p:sp>
      <p:sp>
        <p:nvSpPr>
          <p:cNvPr id="10" name="Text 8"/>
          <p:cNvSpPr/>
          <p:nvPr/>
        </p:nvSpPr>
        <p:spPr>
          <a:xfrm>
            <a:off x="640079" y="1"/>
            <a:ext cx="10915441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ct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Реформы Петра I: модернизация и её последствия</a:t>
            </a:r>
            <a:endParaRPr lang="en-US" sz="2400" dirty="0"/>
          </a:p>
        </p:txBody>
      </p:sp>
      <p:sp>
        <p:nvSpPr>
          <p:cNvPr id="11" name="Text 9"/>
          <p:cNvSpPr/>
          <p:nvPr/>
        </p:nvSpPr>
        <p:spPr>
          <a:xfrm>
            <a:off x="857765" y="6309360"/>
            <a:ext cx="7877385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История Руси: от ранних государств до современной интерпретации</a:t>
            </a:r>
            <a:endParaRPr lang="en-US" sz="800" dirty="0"/>
          </a:p>
        </p:txBody>
      </p:sp>
      <p:sp>
        <p:nvSpPr>
          <p:cNvPr id="12" name="Text 10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" pitchFamily="34" charset="0"/>
                <a:ea typeface="Figtree" pitchFamily="34" charset="-122"/>
                <a:cs typeface="Figtree" pitchFamily="34" charset="-120"/>
              </a:rPr>
              <a:t>9</a:t>
            </a:r>
            <a:endParaRPr lang="en-US" sz="800" dirty="0"/>
          </a:p>
        </p:txBody>
      </p:sp>
      <p:sp>
        <p:nvSpPr>
          <p:cNvPr id="13" name="Text 11"/>
          <p:cNvSpPr/>
          <p:nvPr/>
        </p:nvSpPr>
        <p:spPr>
          <a:xfrm>
            <a:off x="5892803" y="5090932"/>
            <a:ext cx="530352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Формирование элиты</a:t>
            </a:r>
            <a:endParaRPr lang="en-US" sz="13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Петр I создал новую элиту, основанную на заслугах.</a:t>
            </a:r>
            <a:endParaRPr lang="en-US" sz="1300" dirty="0"/>
          </a:p>
        </p:txBody>
      </p:sp>
      <p:sp>
        <p:nvSpPr>
          <p:cNvPr id="14" name="Text 12"/>
          <p:cNvSpPr/>
          <p:nvPr/>
        </p:nvSpPr>
        <p:spPr>
          <a:xfrm>
            <a:off x="5252723" y="4266902"/>
            <a:ext cx="530352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Влияние на общество</a:t>
            </a:r>
            <a:endParaRPr lang="en-US" sz="13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Реформы Петра I изменили социальную структуру России.</a:t>
            </a:r>
            <a:endParaRPr lang="en-US" sz="1300" dirty="0"/>
          </a:p>
        </p:txBody>
      </p:sp>
      <p:sp>
        <p:nvSpPr>
          <p:cNvPr id="15" name="Text 13"/>
          <p:cNvSpPr/>
          <p:nvPr/>
        </p:nvSpPr>
        <p:spPr>
          <a:xfrm>
            <a:off x="4612643" y="3447172"/>
            <a:ext cx="530352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Культурные преобразования</a:t>
            </a:r>
            <a:endParaRPr lang="en-US" sz="13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Петр I способствовал внедрению европейских стандартов в образовании.</a:t>
            </a:r>
            <a:endParaRPr lang="en-US" sz="1300" dirty="0"/>
          </a:p>
        </p:txBody>
      </p:sp>
      <p:sp>
        <p:nvSpPr>
          <p:cNvPr id="16" name="Text 14"/>
          <p:cNvSpPr/>
          <p:nvPr/>
        </p:nvSpPr>
        <p:spPr>
          <a:xfrm>
            <a:off x="3972563" y="2632849"/>
            <a:ext cx="530352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Административные изменения</a:t>
            </a:r>
            <a:endParaRPr lang="en-US" sz="13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Реформа управления привела к созданию новых государственных учреждений.</a:t>
            </a:r>
            <a:endParaRPr lang="en-US" sz="1300" dirty="0"/>
          </a:p>
        </p:txBody>
      </p:sp>
      <p:sp>
        <p:nvSpPr>
          <p:cNvPr id="17" name="Text 15"/>
          <p:cNvSpPr/>
          <p:nvPr/>
        </p:nvSpPr>
        <p:spPr>
          <a:xfrm>
            <a:off x="3322323" y="1797723"/>
            <a:ext cx="530352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Военные реформы</a:t>
            </a:r>
            <a:endParaRPr lang="en-US" sz="1300" dirty="0"/>
          </a:p>
          <a:p>
            <a:pPr algn="l" marL="142875" indent="0">
              <a:lnSpc>
                <a:spcPct val="90000"/>
              </a:lnSpc>
              <a:buNone/>
            </a:pPr>
            <a:r>
              <a:rPr lang="en-US" sz="1105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Петр I значительно усилил армию, внедрив новые тактики.</a:t>
            </a:r>
            <a:endParaRPr lang="en-US" sz="1300" dirty="0"/>
          </a:p>
        </p:txBody>
      </p:sp>
      <p:sp>
        <p:nvSpPr>
          <p:cNvPr id="18" name="Text 16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2025-05-29T14:12:45Z</dcterms:created>
  <dcterms:modified xsi:type="dcterms:W3CDTF">2025-05-29T14:12:45Z</dcterms:modified>
</cp:coreProperties>
</file>